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Muli" charset="1" panose="00000500000000000000"/>
      <p:regular r:id="rId14"/>
    </p:embeddedFont>
    <p:embeddedFont>
      <p:font typeface="Muli Bold" charset="1" panose="00000800000000000000"/>
      <p:regular r:id="rId15"/>
    </p:embeddedFont>
    <p:embeddedFont>
      <p:font typeface="Muli Italics" charset="1" panose="00000500000000000000"/>
      <p:regular r:id="rId16"/>
    </p:embeddedFont>
    <p:embeddedFont>
      <p:font typeface="Muli Bold Italics" charset="1" panose="00000800000000000000"/>
      <p:regular r:id="rId17"/>
    </p:embeddedFont>
    <p:embeddedFont>
      <p:font typeface="Muli Extra-Light" charset="1" panose="00000300000000000000"/>
      <p:regular r:id="rId18"/>
    </p:embeddedFont>
    <p:embeddedFont>
      <p:font typeface="Muli Extra-Light Italics" charset="1" panose="00000300000000000000"/>
      <p:regular r:id="rId19"/>
    </p:embeddedFont>
    <p:embeddedFont>
      <p:font typeface="Muli Light" charset="1" panose="00000400000000000000"/>
      <p:regular r:id="rId20"/>
    </p:embeddedFont>
    <p:embeddedFont>
      <p:font typeface="Muli Light Italics" charset="1" panose="00000400000000000000"/>
      <p:regular r:id="rId21"/>
    </p:embeddedFont>
    <p:embeddedFont>
      <p:font typeface="Muli Semi-Bold" charset="1" panose="00000700000000000000"/>
      <p:regular r:id="rId22"/>
    </p:embeddedFont>
    <p:embeddedFont>
      <p:font typeface="Muli Semi-Bold Italics" charset="1" panose="00000700000000000000"/>
      <p:regular r:id="rId23"/>
    </p:embeddedFont>
    <p:embeddedFont>
      <p:font typeface="Muli Ultra-Bold" charset="1" panose="00000900000000000000"/>
      <p:regular r:id="rId24"/>
    </p:embeddedFont>
    <p:embeddedFont>
      <p:font typeface="Muli Ultra-Bold Italics" charset="1" panose="00000900000000000000"/>
      <p:regular r:id="rId25"/>
    </p:embeddedFont>
    <p:embeddedFont>
      <p:font typeface="Muli Heavy" charset="1" panose="00000A00000000000000"/>
      <p:regular r:id="rId26"/>
    </p:embeddedFont>
    <p:embeddedFont>
      <p:font typeface="Muli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41" Target="slides/slide14.xml" Type="http://schemas.openxmlformats.org/officeDocument/2006/relationships/slide"/><Relationship Id="rId42" Target="slides/slide15.xml" Type="http://schemas.openxmlformats.org/officeDocument/2006/relationships/slide"/><Relationship Id="rId43" Target="slides/slide16.xml" Type="http://schemas.openxmlformats.org/officeDocument/2006/relationships/slide"/><Relationship Id="rId44" Target="slides/slide17.xml" Type="http://schemas.openxmlformats.org/officeDocument/2006/relationships/slide"/><Relationship Id="rId45" Target="slides/slide18.xml" Type="http://schemas.openxmlformats.org/officeDocument/2006/relationships/slide"/><Relationship Id="rId46" Target="slides/slide19.xml" Type="http://schemas.openxmlformats.org/officeDocument/2006/relationships/slide"/><Relationship Id="rId47" Target="slides/slide20.xml" Type="http://schemas.openxmlformats.org/officeDocument/2006/relationships/slide"/><Relationship Id="rId48" Target="slides/slide21.xml" Type="http://schemas.openxmlformats.org/officeDocument/2006/relationships/slide"/><Relationship Id="rId49" Target="slides/slide22.xml" Type="http://schemas.openxmlformats.org/officeDocument/2006/relationships/slide"/><Relationship Id="rId5" Target="tableStyles.xml" Type="http://schemas.openxmlformats.org/officeDocument/2006/relationships/tableStyles"/><Relationship Id="rId50" Target="slides/slide23.xml" Type="http://schemas.openxmlformats.org/officeDocument/2006/relationships/slide"/><Relationship Id="rId51" Target="slides/slide24.xml" Type="http://schemas.openxmlformats.org/officeDocument/2006/relationships/slide"/><Relationship Id="rId52" Target="slides/slide25.xml" Type="http://schemas.openxmlformats.org/officeDocument/2006/relationships/slide"/><Relationship Id="rId53" Target="slides/slide26.xml" Type="http://schemas.openxmlformats.org/officeDocument/2006/relationships/slide"/><Relationship Id="rId54" Target="slides/slide27.xml" Type="http://schemas.openxmlformats.org/officeDocument/2006/relationships/slide"/><Relationship Id="rId55" Target="slides/slide28.xml" Type="http://schemas.openxmlformats.org/officeDocument/2006/relationships/slide"/><Relationship Id="rId56" Target="slides/slide29.xml" Type="http://schemas.openxmlformats.org/officeDocument/2006/relationships/slide"/><Relationship Id="rId57" Target="slides/slide30.xml" Type="http://schemas.openxmlformats.org/officeDocument/2006/relationships/slide"/><Relationship Id="rId58" Target="slides/slide31.xml" Type="http://schemas.openxmlformats.org/officeDocument/2006/relationships/slide"/><Relationship Id="rId59" Target="slides/slide32.xml" Type="http://schemas.openxmlformats.org/officeDocument/2006/relationships/slide"/><Relationship Id="rId6" Target="fonts/font6.fntdata" Type="http://schemas.openxmlformats.org/officeDocument/2006/relationships/font"/><Relationship Id="rId60" Target="slides/slide33.xml" Type="http://schemas.openxmlformats.org/officeDocument/2006/relationships/slide"/><Relationship Id="rId61" Target="slides/slide34.xml" Type="http://schemas.openxmlformats.org/officeDocument/2006/relationships/slide"/><Relationship Id="rId62" Target="slides/slide35.xml" Type="http://schemas.openxmlformats.org/officeDocument/2006/relationships/slide"/><Relationship Id="rId63" Target="slides/slide36.xml" Type="http://schemas.openxmlformats.org/officeDocument/2006/relationships/slide"/><Relationship Id="rId64" Target="slides/slide37.xml" Type="http://schemas.openxmlformats.org/officeDocument/2006/relationships/slide"/><Relationship Id="rId65" Target="slides/slide38.xml" Type="http://schemas.openxmlformats.org/officeDocument/2006/relationships/slide"/><Relationship Id="rId66" Target="slides/slide39.xml" Type="http://schemas.openxmlformats.org/officeDocument/2006/relationships/slide"/><Relationship Id="rId67" Target="slides/slide40.xml" Type="http://schemas.openxmlformats.org/officeDocument/2006/relationships/slide"/><Relationship Id="rId68" Target="slides/slide41.xml" Type="http://schemas.openxmlformats.org/officeDocument/2006/relationships/slide"/><Relationship Id="rId69" Target="slides/slide42.xml" Type="http://schemas.openxmlformats.org/officeDocument/2006/relationships/slide"/><Relationship Id="rId7" Target="fonts/font7.fntdata" Type="http://schemas.openxmlformats.org/officeDocument/2006/relationships/font"/><Relationship Id="rId70" Target="slides/slide43.xml" Type="http://schemas.openxmlformats.org/officeDocument/2006/relationships/slide"/><Relationship Id="rId71" Target="slides/slide44.xml" Type="http://schemas.openxmlformats.org/officeDocument/2006/relationships/slide"/><Relationship Id="rId72" Target="slides/slide45.xml" Type="http://schemas.openxmlformats.org/officeDocument/2006/relationships/slide"/><Relationship Id="rId73" Target="slides/slide46.xml" Type="http://schemas.openxmlformats.org/officeDocument/2006/relationships/slide"/><Relationship Id="rId74" Target="slides/slide47.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8.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31.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3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33.png" Type="http://schemas.openxmlformats.org/officeDocument/2006/relationships/image"/><Relationship Id="rId4" Target="../media/image34.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43.pn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48.png" Type="http://schemas.openxmlformats.org/officeDocument/2006/relationships/image"/><Relationship Id="rId4" Target="../media/image49.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43.pn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14.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14.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53.png" Type="http://schemas.openxmlformats.org/officeDocument/2006/relationships/image"/><Relationship Id="rId4" Target="../media/image54.sv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55.png" Type="http://schemas.openxmlformats.org/officeDocument/2006/relationships/image"/><Relationship Id="rId4" Target="../media/image56.svg" Type="http://schemas.openxmlformats.org/officeDocument/2006/relationships/image"/><Relationship Id="rId5" Target="../media/image57.png" Type="http://schemas.openxmlformats.org/officeDocument/2006/relationships/image"/><Relationship Id="rId6" Target="../media/image58.sv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59.png" Type="http://schemas.openxmlformats.org/officeDocument/2006/relationships/image"/><Relationship Id="rId4" Target="../media/image60.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63.pn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 Id="rId5" Target="../media/image66.png" Type="http://schemas.openxmlformats.org/officeDocument/2006/relationships/image"/><Relationship Id="rId6" Target="../media/image6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68.pn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 Id="rId5" Target="../media/image66.png" Type="http://schemas.openxmlformats.org/officeDocument/2006/relationships/image"/><Relationship Id="rId6" Target="../media/image67.sv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 Id="rId5" Target="../media/image66.png" Type="http://schemas.openxmlformats.org/officeDocument/2006/relationships/image"/><Relationship Id="rId6" Target="../media/image67.sv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69.pn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3.pn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3.pn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3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3.pn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s>
</file>

<file path=ppt/slides/_rels/slide3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7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7.png" Type="http://schemas.openxmlformats.org/officeDocument/2006/relationships/image"/></Relationships>
</file>

<file path=ppt/slides/_rels/slide4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4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4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75.png" Type="http://schemas.openxmlformats.org/officeDocument/2006/relationships/image"/></Relationships>
</file>

<file path=ppt/slides/_rels/slide4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3.pn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s>
</file>

<file path=ppt/slides/_rels/slide4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76.png" Type="http://schemas.openxmlformats.org/officeDocument/2006/relationships/image"/></Relationships>
</file>

<file path=ppt/slides/_rels/slide4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3.pn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s>
</file>

<file path=ppt/slides/_rels/slide4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77.png" Type="http://schemas.openxmlformats.org/officeDocument/2006/relationships/image"/></Relationships>
</file>

<file path=ppt/slides/_rels/slide4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63.pn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3.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25FCC"/>
        </a:solidFill>
      </p:bgPr>
    </p:bg>
    <p:spTree>
      <p:nvGrpSpPr>
        <p:cNvPr id="1" name=""/>
        <p:cNvGrpSpPr/>
        <p:nvPr/>
      </p:nvGrpSpPr>
      <p:grpSpPr>
        <a:xfrm>
          <a:off x="0" y="0"/>
          <a:ext cx="0" cy="0"/>
          <a:chOff x="0" y="0"/>
          <a:chExt cx="0" cy="0"/>
        </a:xfrm>
      </p:grpSpPr>
      <p:sp>
        <p:nvSpPr>
          <p:cNvPr name="Freeform 2" id="2"/>
          <p:cNvSpPr/>
          <p:nvPr/>
        </p:nvSpPr>
        <p:spPr>
          <a:xfrm flipH="false" flipV="false" rot="0">
            <a:off x="92299" y="80576"/>
            <a:ext cx="9569002" cy="7154048"/>
          </a:xfrm>
          <a:custGeom>
            <a:avLst/>
            <a:gdLst/>
            <a:ahLst/>
            <a:cxnLst/>
            <a:rect r="r" b="b" t="t" l="l"/>
            <a:pathLst>
              <a:path h="7154048" w="9569002">
                <a:moveTo>
                  <a:pt x="0" y="0"/>
                </a:moveTo>
                <a:lnTo>
                  <a:pt x="9569002" y="0"/>
                </a:lnTo>
                <a:lnTo>
                  <a:pt x="9569002" y="7154048"/>
                </a:lnTo>
                <a:lnTo>
                  <a:pt x="0" y="7154048"/>
                </a:lnTo>
                <a:lnTo>
                  <a:pt x="0" y="0"/>
                </a:lnTo>
                <a:close/>
              </a:path>
            </a:pathLst>
          </a:custGeom>
          <a:blipFill>
            <a:blip r:embed="rId2"/>
            <a:stretch>
              <a:fillRect l="0" t="-33180" r="0" b="-575"/>
            </a:stretch>
          </a:blipFill>
        </p:spPr>
      </p:sp>
      <p:sp>
        <p:nvSpPr>
          <p:cNvPr name="Freeform 3" id="3"/>
          <p:cNvSpPr/>
          <p:nvPr/>
        </p:nvSpPr>
        <p:spPr>
          <a:xfrm flipH="false" flipV="false" rot="0">
            <a:off x="2976364" y="2124214"/>
            <a:ext cx="3800871" cy="3800871"/>
          </a:xfrm>
          <a:custGeom>
            <a:avLst/>
            <a:gdLst/>
            <a:ahLst/>
            <a:cxnLst/>
            <a:rect r="r" b="b" t="t" l="l"/>
            <a:pathLst>
              <a:path h="3800871" w="3800871">
                <a:moveTo>
                  <a:pt x="0" y="0"/>
                </a:moveTo>
                <a:lnTo>
                  <a:pt x="3800872" y="0"/>
                </a:lnTo>
                <a:lnTo>
                  <a:pt x="3800872" y="3800871"/>
                </a:lnTo>
                <a:lnTo>
                  <a:pt x="0" y="3800871"/>
                </a:lnTo>
                <a:lnTo>
                  <a:pt x="0" y="0"/>
                </a:lnTo>
                <a:close/>
              </a:path>
            </a:pathLst>
          </a:custGeom>
          <a:blipFill>
            <a:blip r:embed="rId3"/>
            <a:stretch>
              <a:fillRect l="0" t="0" r="0" b="0"/>
            </a:stretch>
          </a:blipFill>
        </p:spPr>
      </p:sp>
      <p:sp>
        <p:nvSpPr>
          <p:cNvPr name="TextBox 4" id="4"/>
          <p:cNvSpPr txBox="true"/>
          <p:nvPr/>
        </p:nvSpPr>
        <p:spPr>
          <a:xfrm rot="0">
            <a:off x="2452336" y="230620"/>
            <a:ext cx="4848928" cy="1263372"/>
          </a:xfrm>
          <a:prstGeom prst="rect">
            <a:avLst/>
          </a:prstGeom>
        </p:spPr>
        <p:txBody>
          <a:bodyPr anchor="t" rtlCol="false" tIns="0" lIns="0" bIns="0" rIns="0">
            <a:spAutoFit/>
          </a:bodyPr>
          <a:lstStyle/>
          <a:p>
            <a:pPr algn="ctr">
              <a:lnSpc>
                <a:spcPts val="5078"/>
              </a:lnSpc>
            </a:pPr>
            <a:r>
              <a:rPr lang="en-US" sz="3627">
                <a:solidFill>
                  <a:srgbClr val="025FCC"/>
                </a:solidFill>
                <a:latin typeface="DM Sans"/>
              </a:rPr>
              <a:t>JUDGING SPEECH AND DEBATE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0">
            <a:off x="389922" y="674301"/>
            <a:ext cx="1219557" cy="923814"/>
          </a:xfrm>
          <a:custGeom>
            <a:avLst/>
            <a:gdLst/>
            <a:ahLst/>
            <a:cxnLst/>
            <a:rect r="r" b="b" t="t" l="l"/>
            <a:pathLst>
              <a:path h="923814" w="1219557">
                <a:moveTo>
                  <a:pt x="0" y="0"/>
                </a:moveTo>
                <a:lnTo>
                  <a:pt x="1219557" y="0"/>
                </a:lnTo>
                <a:lnTo>
                  <a:pt x="1219557" y="923815"/>
                </a:lnTo>
                <a:lnTo>
                  <a:pt x="0" y="9238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184974">
            <a:off x="7928282" y="937950"/>
            <a:ext cx="1386875" cy="948276"/>
          </a:xfrm>
          <a:custGeom>
            <a:avLst/>
            <a:gdLst/>
            <a:ahLst/>
            <a:cxnLst/>
            <a:rect r="r" b="b" t="t" l="l"/>
            <a:pathLst>
              <a:path h="948276" w="1386875">
                <a:moveTo>
                  <a:pt x="0" y="0"/>
                </a:moveTo>
                <a:lnTo>
                  <a:pt x="1386875" y="0"/>
                </a:lnTo>
                <a:lnTo>
                  <a:pt x="1386875" y="948276"/>
                </a:lnTo>
                <a:lnTo>
                  <a:pt x="0" y="948276"/>
                </a:lnTo>
                <a:lnTo>
                  <a:pt x="0" y="0"/>
                </a:lnTo>
                <a:close/>
              </a:path>
            </a:pathLst>
          </a:custGeom>
          <a:blipFill>
            <a:blip r:embed="rId5"/>
            <a:stretch>
              <a:fillRect l="0" t="0" r="0" b="0"/>
            </a:stretch>
          </a:blipFill>
        </p:spPr>
      </p:sp>
      <p:sp>
        <p:nvSpPr>
          <p:cNvPr name="TextBox 5" id="5"/>
          <p:cNvSpPr txBox="true"/>
          <p:nvPr/>
        </p:nvSpPr>
        <p:spPr>
          <a:xfrm rot="0">
            <a:off x="584100" y="1669919"/>
            <a:ext cx="8703064" cy="4504935"/>
          </a:xfrm>
          <a:prstGeom prst="rect">
            <a:avLst/>
          </a:prstGeom>
        </p:spPr>
        <p:txBody>
          <a:bodyPr anchor="t" rtlCol="false" tIns="0" lIns="0" bIns="0" rIns="0">
            <a:spAutoFit/>
          </a:bodyPr>
          <a:lstStyle/>
          <a:p>
            <a:pPr>
              <a:lnSpc>
                <a:spcPts val="2949"/>
              </a:lnSpc>
            </a:pPr>
            <a:r>
              <a:rPr lang="en-US" sz="1979">
                <a:solidFill>
                  <a:srgbClr val="FEFEFE"/>
                </a:solidFill>
                <a:latin typeface="DM Sans Bold"/>
              </a:rPr>
              <a:t>   </a:t>
            </a:r>
            <a:r>
              <a:rPr lang="en-US" sz="1979">
                <a:solidFill>
                  <a:srgbClr val="FEFEFE"/>
                </a:solidFill>
                <a:latin typeface="DM Sans Bold"/>
              </a:rPr>
              <a:t>Speech should:​</a:t>
            </a:r>
          </a:p>
          <a:p>
            <a:pPr marL="427442" indent="-213721" lvl="1">
              <a:lnSpc>
                <a:spcPts val="2949"/>
              </a:lnSpc>
              <a:buFont typeface="Arial"/>
              <a:buChar char="•"/>
            </a:pPr>
            <a:r>
              <a:rPr lang="en-US" sz="1979">
                <a:solidFill>
                  <a:srgbClr val="FEFEFE"/>
                </a:solidFill>
                <a:latin typeface="DM Sans"/>
              </a:rPr>
              <a:t>Answer the question​</a:t>
            </a:r>
          </a:p>
          <a:p>
            <a:pPr marL="427442" indent="-213721" lvl="1">
              <a:lnSpc>
                <a:spcPts val="2949"/>
              </a:lnSpc>
              <a:buFont typeface="Arial"/>
              <a:buChar char="•"/>
            </a:pPr>
            <a:r>
              <a:rPr lang="en-US" sz="1979">
                <a:solidFill>
                  <a:srgbClr val="FEFEFE"/>
                </a:solidFill>
                <a:latin typeface="DM Sans"/>
              </a:rPr>
              <a:t>Have solid organization that is easy to follow​</a:t>
            </a:r>
          </a:p>
          <a:p>
            <a:pPr marL="427442" indent="-213721" lvl="1">
              <a:lnSpc>
                <a:spcPts val="2949"/>
              </a:lnSpc>
              <a:buFont typeface="Arial"/>
              <a:buChar char="•"/>
            </a:pPr>
            <a:r>
              <a:rPr lang="en-US" sz="1979">
                <a:solidFill>
                  <a:srgbClr val="FEFEFE"/>
                </a:solidFill>
                <a:latin typeface="DM Sans"/>
              </a:rPr>
              <a:t>Contain cited sources when needed for support​</a:t>
            </a:r>
          </a:p>
          <a:p>
            <a:pPr>
              <a:lnSpc>
                <a:spcPts val="2949"/>
              </a:lnSpc>
            </a:pPr>
            <a:r>
              <a:rPr lang="en-US" sz="1979">
                <a:solidFill>
                  <a:srgbClr val="FEFEFE"/>
                </a:solidFill>
                <a:latin typeface="DM Sans"/>
              </a:rPr>
              <a:t>  </a:t>
            </a:r>
            <a:r>
              <a:rPr lang="en-US" sz="1979">
                <a:solidFill>
                  <a:srgbClr val="FEFEFE"/>
                </a:solidFill>
                <a:latin typeface="DM Sans Bold"/>
              </a:rPr>
              <a:t> </a:t>
            </a:r>
            <a:r>
              <a:rPr lang="en-US" sz="1979">
                <a:solidFill>
                  <a:srgbClr val="FEFEFE"/>
                </a:solidFill>
                <a:latin typeface="DM Sans Bold"/>
              </a:rPr>
              <a:t>Speaker should:​</a:t>
            </a:r>
          </a:p>
          <a:p>
            <a:pPr marL="427442" indent="-213721" lvl="1">
              <a:lnSpc>
                <a:spcPts val="2949"/>
              </a:lnSpc>
              <a:buFont typeface="Arial"/>
              <a:buChar char="•"/>
            </a:pPr>
            <a:r>
              <a:rPr lang="en-US" sz="1979">
                <a:solidFill>
                  <a:srgbClr val="FEFEFE"/>
                </a:solidFill>
                <a:latin typeface="DM Sans"/>
              </a:rPr>
              <a:t>Communicate with the audience with eye contact, gestures, and vocal variety including pace, pitch, inﬂection, and energy​</a:t>
            </a:r>
          </a:p>
          <a:p>
            <a:pPr marL="427442" indent="-213721" lvl="1">
              <a:lnSpc>
                <a:spcPts val="3108"/>
              </a:lnSpc>
              <a:buFont typeface="Arial"/>
              <a:buChar char="•"/>
            </a:pPr>
            <a:r>
              <a:rPr lang="en-US" sz="1979">
                <a:solidFill>
                  <a:srgbClr val="FEFEFE"/>
                </a:solidFill>
                <a:latin typeface="DM Sans"/>
              </a:rPr>
              <a:t>Use a ﬂoor pattern to separate sections of the speech​</a:t>
            </a:r>
          </a:p>
          <a:p>
            <a:pPr marL="427442" indent="-213721" lvl="1">
              <a:lnSpc>
                <a:spcPts val="3108"/>
              </a:lnSpc>
              <a:buFont typeface="Arial"/>
              <a:buChar char="•"/>
            </a:pPr>
            <a:r>
              <a:rPr lang="en-US" sz="1979">
                <a:solidFill>
                  <a:srgbClr val="FEFEFE"/>
                </a:solidFill>
                <a:latin typeface="DM Sans"/>
              </a:rPr>
              <a:t>Demonstrate clear knowledge of the topic​</a:t>
            </a:r>
          </a:p>
          <a:p>
            <a:pPr>
              <a:lnSpc>
                <a:spcPts val="3108"/>
              </a:lnSpc>
            </a:pPr>
            <a:r>
              <a:rPr lang="en-US" sz="1979">
                <a:solidFill>
                  <a:srgbClr val="FEFEFE"/>
                </a:solidFill>
                <a:latin typeface="DM Sans"/>
              </a:rPr>
              <a:t>   </a:t>
            </a:r>
            <a:r>
              <a:rPr lang="en-US" sz="1979">
                <a:solidFill>
                  <a:srgbClr val="FEFEFE"/>
                </a:solidFill>
                <a:latin typeface="DM Sans Bold"/>
              </a:rPr>
              <a:t>Judge</a:t>
            </a:r>
          </a:p>
          <a:p>
            <a:pPr algn="l" marL="427442" indent="-213721" lvl="1">
              <a:lnSpc>
                <a:spcPts val="3108"/>
              </a:lnSpc>
              <a:spcBef>
                <a:spcPct val="0"/>
              </a:spcBef>
              <a:buFont typeface="Arial"/>
              <a:buChar char="•"/>
            </a:pPr>
            <a:r>
              <a:rPr lang="en-US" sz="1979">
                <a:solidFill>
                  <a:srgbClr val="FEFEFE"/>
                </a:solidFill>
                <a:latin typeface="DM Sans"/>
              </a:rPr>
              <a:t>The j</a:t>
            </a:r>
            <a:r>
              <a:rPr lang="en-US" sz="1979">
                <a:solidFill>
                  <a:srgbClr val="FEFEFE"/>
                </a:solidFill>
                <a:latin typeface="DM Sans"/>
              </a:rPr>
              <a:t>udge should time the speech, take notes, and write feedback on the pulldown​</a:t>
            </a:r>
          </a:p>
        </p:txBody>
      </p:sp>
      <p:sp>
        <p:nvSpPr>
          <p:cNvPr name="TextBox 6" id="6"/>
          <p:cNvSpPr txBox="true"/>
          <p:nvPr/>
        </p:nvSpPr>
        <p:spPr>
          <a:xfrm rot="0">
            <a:off x="1699613" y="385768"/>
            <a:ext cx="6472038" cy="586592"/>
          </a:xfrm>
          <a:prstGeom prst="rect">
            <a:avLst/>
          </a:prstGeom>
        </p:spPr>
        <p:txBody>
          <a:bodyPr anchor="t" rtlCol="false" tIns="0" lIns="0" bIns="0" rIns="0">
            <a:spAutoFit/>
          </a:bodyPr>
          <a:lstStyle/>
          <a:p>
            <a:pPr algn="ctr">
              <a:lnSpc>
                <a:spcPts val="4634"/>
              </a:lnSpc>
            </a:pPr>
            <a:r>
              <a:rPr lang="en-US" sz="3961" spc="-39">
                <a:solidFill>
                  <a:srgbClr val="FCFCFD"/>
                </a:solidFill>
                <a:latin typeface="DM Sans Bold"/>
              </a:rPr>
              <a:t>Extemporaneous Speaking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10800000">
            <a:off x="8978213" y="6526567"/>
            <a:ext cx="493239" cy="493239"/>
            <a:chOff x="0" y="0"/>
            <a:chExt cx="657651" cy="657651"/>
          </a:xfrm>
        </p:grpSpPr>
        <p:sp>
          <p:nvSpPr>
            <p:cNvPr name="Freeform 4" id="4"/>
            <p:cNvSpPr/>
            <p:nvPr/>
          </p:nvSpPr>
          <p:spPr>
            <a:xfrm flipH="false" flipV="false" rot="-10800000">
              <a:off x="0" y="0"/>
              <a:ext cx="657651" cy="657651"/>
            </a:xfrm>
            <a:custGeom>
              <a:avLst/>
              <a:gdLst/>
              <a:ahLst/>
              <a:cxnLst/>
              <a:rect r="r" b="b" t="t" l="l"/>
              <a:pathLst>
                <a:path h="657651" w="657651">
                  <a:moveTo>
                    <a:pt x="0" y="0"/>
                  </a:moveTo>
                  <a:lnTo>
                    <a:pt x="657651" y="0"/>
                  </a:lnTo>
                  <a:lnTo>
                    <a:pt x="657651" y="657651"/>
                  </a:lnTo>
                  <a:lnTo>
                    <a:pt x="0" y="6576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60746" y="160746"/>
              <a:ext cx="336159" cy="336159"/>
            </a:xfrm>
            <a:custGeom>
              <a:avLst/>
              <a:gdLst/>
              <a:ahLst/>
              <a:cxnLst/>
              <a:rect r="r" b="b" t="t" l="l"/>
              <a:pathLst>
                <a:path h="336159" w="336159">
                  <a:moveTo>
                    <a:pt x="0" y="0"/>
                  </a:moveTo>
                  <a:lnTo>
                    <a:pt x="336159" y="0"/>
                  </a:lnTo>
                  <a:lnTo>
                    <a:pt x="336159" y="336159"/>
                  </a:lnTo>
                  <a:lnTo>
                    <a:pt x="0" y="3361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6" id="6"/>
          <p:cNvSpPr txBox="true"/>
          <p:nvPr/>
        </p:nvSpPr>
        <p:spPr>
          <a:xfrm rot="0">
            <a:off x="348691" y="1154078"/>
            <a:ext cx="9056218" cy="5865727"/>
          </a:xfrm>
          <a:prstGeom prst="rect">
            <a:avLst/>
          </a:prstGeom>
        </p:spPr>
        <p:txBody>
          <a:bodyPr anchor="t" rtlCol="false" tIns="0" lIns="0" bIns="0" rIns="0">
            <a:spAutoFit/>
          </a:bodyPr>
          <a:lstStyle/>
          <a:p>
            <a:pPr marL="503647" indent="-251823" lvl="1">
              <a:lnSpc>
                <a:spcPts val="3312"/>
              </a:lnSpc>
              <a:buFont typeface="Arial"/>
              <a:buChar char="•"/>
            </a:pPr>
            <a:r>
              <a:rPr lang="en-US" sz="2332">
                <a:solidFill>
                  <a:srgbClr val="FEFEFE"/>
                </a:solidFill>
                <a:latin typeface="DM Sans"/>
              </a:rPr>
              <a:t> Students work hard! They need speciﬁc feedback so they can improve</a:t>
            </a:r>
          </a:p>
          <a:p>
            <a:pPr>
              <a:lnSpc>
                <a:spcPts val="3312"/>
              </a:lnSpc>
            </a:pPr>
            <a:r>
              <a:rPr lang="en-US" sz="2332">
                <a:solidFill>
                  <a:srgbClr val="FEFEFE"/>
                </a:solidFill>
                <a:latin typeface="DM Sans"/>
              </a:rPr>
              <a:t>   </a:t>
            </a:r>
            <a:r>
              <a:rPr lang="en-US" sz="2332">
                <a:solidFill>
                  <a:srgbClr val="FEFEFE"/>
                </a:solidFill>
                <a:latin typeface="DM Sans Bold"/>
              </a:rPr>
              <a:t>Identify what the student did well:</a:t>
            </a:r>
          </a:p>
          <a:p>
            <a:pPr marL="503647" indent="-251823" lvl="1">
              <a:lnSpc>
                <a:spcPts val="3312"/>
              </a:lnSpc>
              <a:buFont typeface="Arial"/>
              <a:buChar char="•"/>
            </a:pPr>
            <a:r>
              <a:rPr lang="en-US" sz="2332">
                <a:solidFill>
                  <a:srgbClr val="FEFEFE"/>
                </a:solidFill>
                <a:latin typeface="DM Sans"/>
              </a:rPr>
              <a:t>“Great hook at the beginning of the speech!”​</a:t>
            </a:r>
          </a:p>
          <a:p>
            <a:pPr marL="503647" indent="-251823" lvl="1">
              <a:lnSpc>
                <a:spcPts val="3312"/>
              </a:lnSpc>
              <a:buFont typeface="Arial"/>
              <a:buChar char="•"/>
            </a:pPr>
            <a:r>
              <a:rPr lang="en-US" sz="2332">
                <a:solidFill>
                  <a:srgbClr val="FEFEFE"/>
                </a:solidFill>
                <a:latin typeface="DM Sans"/>
              </a:rPr>
              <a:t>“Thank you for explaining the background. It gave me a better understanding.”​</a:t>
            </a:r>
          </a:p>
          <a:p>
            <a:pPr marL="503647" indent="-251823" lvl="1">
              <a:lnSpc>
                <a:spcPts val="3312"/>
              </a:lnSpc>
              <a:buFont typeface="Arial"/>
              <a:buChar char="•"/>
            </a:pPr>
            <a:r>
              <a:rPr lang="en-US" sz="2332">
                <a:solidFill>
                  <a:srgbClr val="FEFEFE"/>
                </a:solidFill>
                <a:latin typeface="DM Sans"/>
              </a:rPr>
              <a:t>“Super job previewing the organizational pattern; it was very helpful”​</a:t>
            </a:r>
          </a:p>
          <a:p>
            <a:pPr marL="503647" indent="-251823" lvl="1">
              <a:lnSpc>
                <a:spcPts val="3312"/>
              </a:lnSpc>
              <a:buFont typeface="Arial"/>
              <a:buChar char="•"/>
            </a:pPr>
            <a:r>
              <a:rPr lang="en-US" sz="2332">
                <a:solidFill>
                  <a:srgbClr val="FEFEFE"/>
                </a:solidFill>
                <a:latin typeface="DM Sans"/>
              </a:rPr>
              <a:t>“Nicely cited sources.” “Great use of Tom Friedman to explain econ!”​</a:t>
            </a:r>
          </a:p>
          <a:p>
            <a:pPr marL="503647" indent="-251823" lvl="1">
              <a:lnSpc>
                <a:spcPts val="3312"/>
              </a:lnSpc>
              <a:buFont typeface="Arial"/>
              <a:buChar char="•"/>
            </a:pPr>
            <a:r>
              <a:rPr lang="en-US" sz="2332">
                <a:solidFill>
                  <a:srgbClr val="FEFEFE"/>
                </a:solidFill>
                <a:latin typeface="DM Sans"/>
              </a:rPr>
              <a:t>Great point on why this is important in the world today”​</a:t>
            </a:r>
          </a:p>
          <a:p>
            <a:pPr marL="503647" indent="-251823" lvl="1">
              <a:lnSpc>
                <a:spcPts val="3312"/>
              </a:lnSpc>
              <a:buFont typeface="Arial"/>
              <a:buChar char="•"/>
            </a:pPr>
            <a:r>
              <a:rPr lang="en-US" sz="2332">
                <a:solidFill>
                  <a:srgbClr val="FEFEFE"/>
                </a:solidFill>
                <a:latin typeface="DM Sans"/>
              </a:rPr>
              <a:t>Great vocal inﬂection. Your voice told me what was important!​</a:t>
            </a:r>
          </a:p>
          <a:p>
            <a:pPr marL="503647" indent="-251823" lvl="1">
              <a:lnSpc>
                <a:spcPts val="3312"/>
              </a:lnSpc>
              <a:buFont typeface="Arial"/>
              <a:buChar char="•"/>
            </a:pPr>
            <a:r>
              <a:rPr lang="en-US" sz="2332">
                <a:solidFill>
                  <a:srgbClr val="FEFEFE"/>
                </a:solidFill>
                <a:latin typeface="DM Sans"/>
              </a:rPr>
              <a:t>Nice use of transitions between each point.</a:t>
            </a:r>
          </a:p>
          <a:p>
            <a:pPr algn="l">
              <a:lnSpc>
                <a:spcPts val="3662"/>
              </a:lnSpc>
              <a:spcBef>
                <a:spcPct val="0"/>
              </a:spcBef>
            </a:pPr>
          </a:p>
        </p:txBody>
      </p:sp>
      <p:sp>
        <p:nvSpPr>
          <p:cNvPr name="TextBox 7" id="7"/>
          <p:cNvSpPr txBox="true"/>
          <p:nvPr/>
        </p:nvSpPr>
        <p:spPr>
          <a:xfrm rot="0">
            <a:off x="348691" y="443031"/>
            <a:ext cx="9056218" cy="586502"/>
          </a:xfrm>
          <a:prstGeom prst="rect">
            <a:avLst/>
          </a:prstGeom>
        </p:spPr>
        <p:txBody>
          <a:bodyPr anchor="t" rtlCol="false" tIns="0" lIns="0" bIns="0" rIns="0">
            <a:spAutoFit/>
          </a:bodyPr>
          <a:lstStyle/>
          <a:p>
            <a:pPr algn="ctr">
              <a:lnSpc>
                <a:spcPts val="4606"/>
              </a:lnSpc>
            </a:pPr>
            <a:r>
              <a:rPr lang="en-US" sz="3937" spc="-39">
                <a:solidFill>
                  <a:srgbClr val="FCFCFD"/>
                </a:solidFill>
                <a:latin typeface="DM Sans Bold"/>
              </a:rPr>
              <a:t>Ballots For Extemporaneous Speaking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291961" y="1196836"/>
            <a:ext cx="9134509" cy="5674799"/>
          </a:xfrm>
          <a:prstGeom prst="rect">
            <a:avLst/>
          </a:prstGeom>
        </p:spPr>
        <p:txBody>
          <a:bodyPr anchor="t" rtlCol="false" tIns="0" lIns="0" bIns="0" rIns="0">
            <a:spAutoFit/>
          </a:bodyPr>
          <a:lstStyle/>
          <a:p>
            <a:pPr>
              <a:lnSpc>
                <a:spcPts val="3462"/>
              </a:lnSpc>
            </a:pPr>
            <a:r>
              <a:rPr lang="en-US" sz="2371">
                <a:solidFill>
                  <a:srgbClr val="FEFEFE"/>
                </a:solidFill>
                <a:latin typeface="DM Sans Bold"/>
              </a:rPr>
              <a:t>  Identify what the student did not   </a:t>
            </a:r>
          </a:p>
          <a:p>
            <a:pPr>
              <a:lnSpc>
                <a:spcPts val="3462"/>
              </a:lnSpc>
            </a:pPr>
            <a:r>
              <a:rPr lang="en-US" sz="2371">
                <a:solidFill>
                  <a:srgbClr val="FEFEFE"/>
                </a:solidFill>
                <a:latin typeface="DM Sans Bold"/>
              </a:rPr>
              <a:t>  </a:t>
            </a:r>
            <a:r>
              <a:rPr lang="en-US" sz="2371">
                <a:solidFill>
                  <a:srgbClr val="FEFEFE"/>
                </a:solidFill>
                <a:latin typeface="DM Sans Bold"/>
              </a:rPr>
              <a:t>do well or that needs work:​</a:t>
            </a:r>
          </a:p>
          <a:p>
            <a:pPr marL="511968" indent="-255984" lvl="1">
              <a:lnSpc>
                <a:spcPts val="3462"/>
              </a:lnSpc>
              <a:buFont typeface="Arial"/>
              <a:buChar char="•"/>
            </a:pPr>
            <a:r>
              <a:rPr lang="en-US" sz="2371">
                <a:solidFill>
                  <a:srgbClr val="FEFEFE"/>
                </a:solidFill>
                <a:latin typeface="DM Sans"/>
              </a:rPr>
              <a:t>“You asked the question but didn’t really answer it in your analysis”​</a:t>
            </a:r>
          </a:p>
          <a:p>
            <a:pPr marL="511968" indent="-255984" lvl="1">
              <a:lnSpc>
                <a:spcPts val="3462"/>
              </a:lnSpc>
              <a:buFont typeface="Arial"/>
              <a:buChar char="•"/>
            </a:pPr>
            <a:r>
              <a:rPr lang="en-US" sz="2371">
                <a:solidFill>
                  <a:srgbClr val="FEFEFE"/>
                </a:solidFill>
                <a:latin typeface="DM Sans"/>
              </a:rPr>
              <a:t>“Can you explain or give an example in your second point?”​</a:t>
            </a:r>
          </a:p>
          <a:p>
            <a:pPr marL="511968" indent="-255984" lvl="1">
              <a:lnSpc>
                <a:spcPts val="3462"/>
              </a:lnSpc>
              <a:buFont typeface="Arial"/>
              <a:buChar char="•"/>
            </a:pPr>
            <a:r>
              <a:rPr lang="en-US" sz="2371">
                <a:solidFill>
                  <a:srgbClr val="FEFEFE"/>
                </a:solidFill>
                <a:latin typeface="DM Sans"/>
              </a:rPr>
              <a:t>“I am not following the logic of your argument. Needs to be better thought out.”​</a:t>
            </a:r>
          </a:p>
          <a:p>
            <a:pPr marL="511968" indent="-255984" lvl="1">
              <a:lnSpc>
                <a:spcPts val="3462"/>
              </a:lnSpc>
              <a:buFont typeface="Arial"/>
              <a:buChar char="•"/>
            </a:pPr>
            <a:r>
              <a:rPr lang="en-US" sz="2371">
                <a:solidFill>
                  <a:srgbClr val="FEFEFE"/>
                </a:solidFill>
                <a:latin typeface="DM Sans"/>
              </a:rPr>
              <a:t>“Do you need your hand gestures throughout? They are a little distracting. Be okay with leaving them at your side.”​</a:t>
            </a:r>
          </a:p>
          <a:p>
            <a:pPr marL="511968" indent="-255984" lvl="1">
              <a:lnSpc>
                <a:spcPts val="3462"/>
              </a:lnSpc>
              <a:buFont typeface="Arial"/>
              <a:buChar char="•"/>
            </a:pPr>
            <a:r>
              <a:rPr lang="en-US" sz="2371">
                <a:solidFill>
                  <a:srgbClr val="FEFEFE"/>
                </a:solidFill>
                <a:latin typeface="DM Sans"/>
              </a:rPr>
              <a:t>“Try to vary your tone (monotone). Try to entertain your audience.”​</a:t>
            </a:r>
          </a:p>
          <a:p>
            <a:pPr algn="l" marL="511968" indent="-255984" lvl="1">
              <a:lnSpc>
                <a:spcPts val="3462"/>
              </a:lnSpc>
              <a:buFont typeface="Arial"/>
              <a:buChar char="•"/>
            </a:pPr>
            <a:r>
              <a:rPr lang="en-US" sz="2371">
                <a:solidFill>
                  <a:srgbClr val="FEFEFE"/>
                </a:solidFill>
                <a:latin typeface="DM Sans"/>
              </a:rPr>
              <a:t>“Vary your intensity, not everything has the same importance.”</a:t>
            </a:r>
          </a:p>
        </p:txBody>
      </p:sp>
      <p:sp>
        <p:nvSpPr>
          <p:cNvPr name="Freeform 4" id="4"/>
          <p:cNvSpPr/>
          <p:nvPr/>
        </p:nvSpPr>
        <p:spPr>
          <a:xfrm flipH="false" flipV="false" rot="1399610">
            <a:off x="7728152" y="1066734"/>
            <a:ext cx="859705" cy="795227"/>
          </a:xfrm>
          <a:custGeom>
            <a:avLst/>
            <a:gdLst/>
            <a:ahLst/>
            <a:cxnLst/>
            <a:rect r="r" b="b" t="t" l="l"/>
            <a:pathLst>
              <a:path h="795227" w="859705">
                <a:moveTo>
                  <a:pt x="0" y="0"/>
                </a:moveTo>
                <a:lnTo>
                  <a:pt x="859706" y="0"/>
                </a:lnTo>
                <a:lnTo>
                  <a:pt x="859706" y="795227"/>
                </a:lnTo>
                <a:lnTo>
                  <a:pt x="0" y="795227"/>
                </a:lnTo>
                <a:lnTo>
                  <a:pt x="0" y="0"/>
                </a:lnTo>
                <a:close/>
              </a:path>
            </a:pathLst>
          </a:custGeom>
          <a:blipFill>
            <a:blip r:embed="rId3"/>
            <a:stretch>
              <a:fillRect l="0" t="0" r="0" b="0"/>
            </a:stretch>
          </a:blipFill>
        </p:spPr>
      </p:sp>
      <p:sp>
        <p:nvSpPr>
          <p:cNvPr name="TextBox 5" id="5"/>
          <p:cNvSpPr txBox="true"/>
          <p:nvPr/>
        </p:nvSpPr>
        <p:spPr>
          <a:xfrm rot="0">
            <a:off x="291961" y="447940"/>
            <a:ext cx="9169678" cy="586592"/>
          </a:xfrm>
          <a:prstGeom prst="rect">
            <a:avLst/>
          </a:prstGeom>
        </p:spPr>
        <p:txBody>
          <a:bodyPr anchor="t" rtlCol="false" tIns="0" lIns="0" bIns="0" rIns="0">
            <a:spAutoFit/>
          </a:bodyPr>
          <a:lstStyle/>
          <a:p>
            <a:pPr algn="ctr">
              <a:lnSpc>
                <a:spcPts val="4634"/>
              </a:lnSpc>
            </a:pPr>
            <a:r>
              <a:rPr lang="en-US" sz="3961" spc="-39">
                <a:solidFill>
                  <a:srgbClr val="FCFCFD"/>
                </a:solidFill>
                <a:latin typeface="DM Sans Bold"/>
              </a:rPr>
              <a:t>Ballots For Extemporaneous Speaking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0">
            <a:off x="1072723" y="526992"/>
            <a:ext cx="720328" cy="1461920"/>
          </a:xfrm>
          <a:custGeom>
            <a:avLst/>
            <a:gdLst/>
            <a:ahLst/>
            <a:cxnLst/>
            <a:rect r="r" b="b" t="t" l="l"/>
            <a:pathLst>
              <a:path h="1461920" w="720328">
                <a:moveTo>
                  <a:pt x="0" y="0"/>
                </a:moveTo>
                <a:lnTo>
                  <a:pt x="720328" y="0"/>
                </a:lnTo>
                <a:lnTo>
                  <a:pt x="720328" y="1461920"/>
                </a:lnTo>
                <a:lnTo>
                  <a:pt x="0" y="14619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244566" y="526992"/>
            <a:ext cx="712428" cy="1532103"/>
          </a:xfrm>
          <a:custGeom>
            <a:avLst/>
            <a:gdLst/>
            <a:ahLst/>
            <a:cxnLst/>
            <a:rect r="r" b="b" t="t" l="l"/>
            <a:pathLst>
              <a:path h="1532103" w="712428">
                <a:moveTo>
                  <a:pt x="0" y="0"/>
                </a:moveTo>
                <a:lnTo>
                  <a:pt x="712428" y="0"/>
                </a:lnTo>
                <a:lnTo>
                  <a:pt x="712428" y="1532103"/>
                </a:lnTo>
                <a:lnTo>
                  <a:pt x="0" y="1532103"/>
                </a:lnTo>
                <a:lnTo>
                  <a:pt x="0" y="0"/>
                </a:lnTo>
                <a:close/>
              </a:path>
            </a:pathLst>
          </a:custGeom>
          <a:blipFill>
            <a:blip r:embed="rId5"/>
            <a:stretch>
              <a:fillRect l="0" t="0" r="0" b="0"/>
            </a:stretch>
          </a:blipFill>
        </p:spPr>
      </p:sp>
      <p:sp>
        <p:nvSpPr>
          <p:cNvPr name="TextBox 5" id="5"/>
          <p:cNvSpPr txBox="true"/>
          <p:nvPr/>
        </p:nvSpPr>
        <p:spPr>
          <a:xfrm rot="0">
            <a:off x="295015" y="1998437"/>
            <a:ext cx="9163570" cy="4903851"/>
          </a:xfrm>
          <a:prstGeom prst="rect">
            <a:avLst/>
          </a:prstGeom>
        </p:spPr>
        <p:txBody>
          <a:bodyPr anchor="t" rtlCol="false" tIns="0" lIns="0" bIns="0" rIns="0">
            <a:spAutoFit/>
          </a:bodyPr>
          <a:lstStyle/>
          <a:p>
            <a:pPr marL="498729" indent="-249365" lvl="1">
              <a:lnSpc>
                <a:spcPts val="3234"/>
              </a:lnSpc>
              <a:spcBef>
                <a:spcPct val="0"/>
              </a:spcBef>
              <a:buFont typeface="Arial"/>
              <a:buChar char="•"/>
            </a:pPr>
            <a:r>
              <a:rPr lang="en-US" sz="2310">
                <a:solidFill>
                  <a:srgbClr val="FEFEFE"/>
                </a:solidFill>
                <a:latin typeface="DM Sans"/>
              </a:rPr>
              <a:t> Students have 7 minutes to select, analyze, organize, and present a speech from start to ﬁnish.​</a:t>
            </a:r>
          </a:p>
          <a:p>
            <a:pPr marL="498729" indent="-249365" lvl="1">
              <a:lnSpc>
                <a:spcPts val="3234"/>
              </a:lnSpc>
              <a:spcBef>
                <a:spcPct val="0"/>
              </a:spcBef>
              <a:buFont typeface="Arial"/>
              <a:buChar char="•"/>
            </a:pPr>
            <a:r>
              <a:rPr lang="en-US" sz="2310">
                <a:solidFill>
                  <a:srgbClr val="FEFEFE"/>
                </a:solidFill>
                <a:latin typeface="DM Sans"/>
              </a:rPr>
              <a:t>There is no perfect balance between prepping and speaking (2 minute prep/5 speak, 4/3, etc)​</a:t>
            </a:r>
          </a:p>
          <a:p>
            <a:pPr marL="498729" indent="-249365" lvl="1">
              <a:lnSpc>
                <a:spcPts val="3234"/>
              </a:lnSpc>
              <a:spcBef>
                <a:spcPct val="0"/>
              </a:spcBef>
              <a:buFont typeface="Arial"/>
              <a:buChar char="•"/>
            </a:pPr>
            <a:r>
              <a:rPr lang="en-US" sz="2310">
                <a:solidFill>
                  <a:srgbClr val="FEFEFE"/>
                </a:solidFill>
                <a:latin typeface="DM Sans"/>
              </a:rPr>
              <a:t>Judge will be given Impromptu prompts to provide to students for their selection process.​</a:t>
            </a:r>
          </a:p>
          <a:p>
            <a:pPr marL="498729" indent="-249365" lvl="1">
              <a:lnSpc>
                <a:spcPts val="3234"/>
              </a:lnSpc>
              <a:spcBef>
                <a:spcPct val="0"/>
              </a:spcBef>
              <a:buFont typeface="Arial"/>
              <a:buChar char="•"/>
            </a:pPr>
            <a:r>
              <a:rPr lang="en-US" sz="2310">
                <a:solidFill>
                  <a:srgbClr val="FEFEFE"/>
                </a:solidFill>
                <a:latin typeface="DM Sans"/>
              </a:rPr>
              <a:t>Student speaks extemporaneously without notes or script​</a:t>
            </a:r>
          </a:p>
          <a:p>
            <a:pPr marL="498729" indent="-249365" lvl="1">
              <a:lnSpc>
                <a:spcPts val="3234"/>
              </a:lnSpc>
              <a:spcBef>
                <a:spcPct val="0"/>
              </a:spcBef>
              <a:buFont typeface="Arial"/>
              <a:buChar char="•"/>
            </a:pPr>
            <a:r>
              <a:rPr lang="en-US" sz="2310">
                <a:solidFill>
                  <a:srgbClr val="FEFEFE"/>
                </a:solidFill>
                <a:latin typeface="DM Sans"/>
              </a:rPr>
              <a:t>They enter one speaker at a time. They may stay and watch after they are ﬁnished, but they do not have to.​</a:t>
            </a:r>
          </a:p>
          <a:p>
            <a:pPr marL="498729" indent="-249365" lvl="1">
              <a:lnSpc>
                <a:spcPts val="3234"/>
              </a:lnSpc>
              <a:spcBef>
                <a:spcPct val="0"/>
              </a:spcBef>
              <a:buFont typeface="Arial"/>
              <a:buChar char="•"/>
            </a:pPr>
            <a:r>
              <a:rPr lang="en-US" sz="2310">
                <a:solidFill>
                  <a:srgbClr val="FEFEFE"/>
                </a:solidFill>
                <a:latin typeface="DM Sans"/>
              </a:rPr>
              <a:t>They should read the prompt to you before their speech and hand you the prompt (not hold in hand).</a:t>
            </a:r>
          </a:p>
          <a:p>
            <a:pPr algn="ctr">
              <a:lnSpc>
                <a:spcPts val="3234"/>
              </a:lnSpc>
              <a:spcBef>
                <a:spcPct val="0"/>
              </a:spcBef>
            </a:pPr>
          </a:p>
        </p:txBody>
      </p:sp>
      <p:sp>
        <p:nvSpPr>
          <p:cNvPr name="TextBox 6" id="6"/>
          <p:cNvSpPr txBox="true"/>
          <p:nvPr/>
        </p:nvSpPr>
        <p:spPr>
          <a:xfrm rot="0">
            <a:off x="1928134" y="398093"/>
            <a:ext cx="5897332" cy="1138844"/>
          </a:xfrm>
          <a:prstGeom prst="rect">
            <a:avLst/>
          </a:prstGeom>
        </p:spPr>
        <p:txBody>
          <a:bodyPr anchor="t" rtlCol="false" tIns="0" lIns="0" bIns="0" rIns="0">
            <a:spAutoFit/>
          </a:bodyPr>
          <a:lstStyle/>
          <a:p>
            <a:pPr algn="ctr">
              <a:lnSpc>
                <a:spcPts val="4573"/>
              </a:lnSpc>
            </a:pPr>
            <a:r>
              <a:rPr lang="en-US" sz="3909" spc="-39">
                <a:solidFill>
                  <a:srgbClr val="FCFCFD"/>
                </a:solidFill>
                <a:latin typeface="DM Sans Bold"/>
              </a:rPr>
              <a:t>Impromptu Speaking </a:t>
            </a:r>
          </a:p>
          <a:p>
            <a:pPr algn="ctr">
              <a:lnSpc>
                <a:spcPts val="4573"/>
              </a:lnSpc>
            </a:pPr>
            <a:r>
              <a:rPr lang="en-US" sz="3909" spc="-39">
                <a:solidFill>
                  <a:srgbClr val="FCFCFD"/>
                </a:solidFill>
                <a:latin typeface="DM Sans Bold"/>
              </a:rPr>
              <a:t>What is it?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276638" y="1175467"/>
            <a:ext cx="9059193" cy="5671787"/>
          </a:xfrm>
          <a:prstGeom prst="rect">
            <a:avLst/>
          </a:prstGeom>
        </p:spPr>
        <p:txBody>
          <a:bodyPr anchor="t" rtlCol="false" tIns="0" lIns="0" bIns="0" rIns="0">
            <a:spAutoFit/>
          </a:bodyPr>
          <a:lstStyle/>
          <a:p>
            <a:pPr>
              <a:lnSpc>
                <a:spcPts val="3485"/>
              </a:lnSpc>
            </a:pPr>
            <a:r>
              <a:rPr lang="en-US" sz="2371">
                <a:solidFill>
                  <a:srgbClr val="FEFEFE"/>
                </a:solidFill>
                <a:latin typeface="DM Sans Bold"/>
              </a:rPr>
              <a:t>   </a:t>
            </a:r>
            <a:r>
              <a:rPr lang="en-US" sz="2371">
                <a:solidFill>
                  <a:srgbClr val="FEFEFE"/>
                </a:solidFill>
                <a:latin typeface="DM Sans Bold"/>
              </a:rPr>
              <a:t>Speech should:​</a:t>
            </a:r>
          </a:p>
          <a:p>
            <a:pPr marL="511968" indent="-255984" lvl="1">
              <a:lnSpc>
                <a:spcPts val="3485"/>
              </a:lnSpc>
              <a:buFont typeface="Arial"/>
              <a:buChar char="•"/>
            </a:pPr>
            <a:r>
              <a:rPr lang="en-US" sz="2371">
                <a:solidFill>
                  <a:srgbClr val="FEFEFE"/>
                </a:solidFill>
                <a:latin typeface="DM Sans"/>
              </a:rPr>
              <a:t>Address the prompt​</a:t>
            </a:r>
          </a:p>
          <a:p>
            <a:pPr marL="511968" indent="-255984" lvl="1">
              <a:lnSpc>
                <a:spcPts val="3485"/>
              </a:lnSpc>
              <a:buFont typeface="Arial"/>
              <a:buChar char="•"/>
            </a:pPr>
            <a:r>
              <a:rPr lang="en-US" sz="2371">
                <a:solidFill>
                  <a:srgbClr val="FEFEFE"/>
                </a:solidFill>
                <a:latin typeface="DM Sans"/>
              </a:rPr>
              <a:t>Have a solid organization that is easy to follow</a:t>
            </a:r>
          </a:p>
          <a:p>
            <a:pPr>
              <a:lnSpc>
                <a:spcPts val="3485"/>
              </a:lnSpc>
            </a:pPr>
            <a:r>
              <a:rPr lang="en-US" sz="2371">
                <a:solidFill>
                  <a:srgbClr val="FEFEFE"/>
                </a:solidFill>
                <a:latin typeface="DM Sans"/>
              </a:rPr>
              <a:t>   </a:t>
            </a:r>
            <a:r>
              <a:rPr lang="en-US" sz="2371">
                <a:solidFill>
                  <a:srgbClr val="FEFEFE"/>
                </a:solidFill>
                <a:latin typeface="DM Sans Bold"/>
              </a:rPr>
              <a:t>Speaker should:​</a:t>
            </a:r>
          </a:p>
          <a:p>
            <a:pPr marL="511968" indent="-255984" lvl="1">
              <a:lnSpc>
                <a:spcPts val="3485"/>
              </a:lnSpc>
              <a:buFont typeface="Arial"/>
              <a:buChar char="•"/>
            </a:pPr>
            <a:r>
              <a:rPr lang="en-US" sz="2371">
                <a:solidFill>
                  <a:srgbClr val="FEFEFE"/>
                </a:solidFill>
                <a:latin typeface="DM Sans"/>
              </a:rPr>
              <a:t>Communicate with the audience with eye contact, gestures, and vocal variety including pace, pitch, inﬂection, and energy​</a:t>
            </a:r>
          </a:p>
          <a:p>
            <a:pPr marL="511968" indent="-255984" lvl="1">
              <a:lnSpc>
                <a:spcPts val="3485"/>
              </a:lnSpc>
              <a:buFont typeface="Arial"/>
              <a:buChar char="•"/>
            </a:pPr>
            <a:r>
              <a:rPr lang="en-US" sz="2371">
                <a:solidFill>
                  <a:srgbClr val="FEFEFE"/>
                </a:solidFill>
                <a:latin typeface="DM Sans"/>
              </a:rPr>
              <a:t>Use a ﬂoor pattern to separate sections of the speech​</a:t>
            </a:r>
          </a:p>
          <a:p>
            <a:pPr marL="511968" indent="-255984" lvl="1">
              <a:lnSpc>
                <a:spcPts val="3485"/>
              </a:lnSpc>
              <a:buFont typeface="Arial"/>
              <a:buChar char="•"/>
            </a:pPr>
            <a:r>
              <a:rPr lang="en-US" sz="2371">
                <a:solidFill>
                  <a:srgbClr val="FEFEFE"/>
                </a:solidFill>
                <a:latin typeface="DM Sans"/>
              </a:rPr>
              <a:t>Demonstrate clear knowledge of the topic</a:t>
            </a:r>
          </a:p>
          <a:p>
            <a:pPr>
              <a:lnSpc>
                <a:spcPts val="3485"/>
              </a:lnSpc>
            </a:pPr>
            <a:r>
              <a:rPr lang="en-US" sz="2371">
                <a:solidFill>
                  <a:srgbClr val="FEFEFE"/>
                </a:solidFill>
                <a:latin typeface="DM Sans"/>
              </a:rPr>
              <a:t>   </a:t>
            </a:r>
            <a:r>
              <a:rPr lang="en-US" sz="2371">
                <a:solidFill>
                  <a:srgbClr val="FEFEFE"/>
                </a:solidFill>
                <a:latin typeface="DM Sans Bold"/>
              </a:rPr>
              <a:t>Judge</a:t>
            </a:r>
          </a:p>
          <a:p>
            <a:pPr marL="511968" indent="-255984" lvl="1">
              <a:lnSpc>
                <a:spcPts val="3485"/>
              </a:lnSpc>
              <a:buFont typeface="Arial"/>
              <a:buChar char="•"/>
            </a:pPr>
            <a:r>
              <a:rPr lang="en-US" sz="2371">
                <a:solidFill>
                  <a:srgbClr val="FEFEFE"/>
                </a:solidFill>
                <a:latin typeface="DM Sans"/>
              </a:rPr>
              <a:t>The j</a:t>
            </a:r>
            <a:r>
              <a:rPr lang="en-US" sz="2371">
                <a:solidFill>
                  <a:srgbClr val="FEFEFE"/>
                </a:solidFill>
                <a:latin typeface="DM Sans"/>
              </a:rPr>
              <a:t>udge should time the speech, take notes, and write feedback on the pulldown​</a:t>
            </a:r>
          </a:p>
          <a:p>
            <a:pPr algn="l" marL="511968" indent="-255984" lvl="1">
              <a:lnSpc>
                <a:spcPts val="3485"/>
              </a:lnSpc>
              <a:spcBef>
                <a:spcPct val="0"/>
              </a:spcBef>
              <a:buFont typeface="Arial"/>
              <a:buChar char="•"/>
            </a:pPr>
            <a:r>
              <a:rPr lang="en-US" sz="2371">
                <a:solidFill>
                  <a:srgbClr val="FEFEFE"/>
                </a:solidFill>
                <a:latin typeface="DM Sans"/>
              </a:rPr>
              <a:t>See the section on Extemp Ballots for ideas of what to write on a ballot.</a:t>
            </a:r>
          </a:p>
        </p:txBody>
      </p:sp>
      <p:sp>
        <p:nvSpPr>
          <p:cNvPr name="Freeform 4" id="4"/>
          <p:cNvSpPr/>
          <p:nvPr/>
        </p:nvSpPr>
        <p:spPr>
          <a:xfrm flipH="false" flipV="false" rot="0">
            <a:off x="8225913" y="1029578"/>
            <a:ext cx="690320" cy="1272479"/>
          </a:xfrm>
          <a:custGeom>
            <a:avLst/>
            <a:gdLst/>
            <a:ahLst/>
            <a:cxnLst/>
            <a:rect r="r" b="b" t="t" l="l"/>
            <a:pathLst>
              <a:path h="1272479" w="690320">
                <a:moveTo>
                  <a:pt x="0" y="0"/>
                </a:moveTo>
                <a:lnTo>
                  <a:pt x="690319" y="0"/>
                </a:lnTo>
                <a:lnTo>
                  <a:pt x="690319" y="1272479"/>
                </a:lnTo>
                <a:lnTo>
                  <a:pt x="0" y="1272479"/>
                </a:lnTo>
                <a:lnTo>
                  <a:pt x="0" y="0"/>
                </a:lnTo>
                <a:close/>
              </a:path>
            </a:pathLst>
          </a:custGeom>
          <a:blipFill>
            <a:blip r:embed="rId3"/>
            <a:stretch>
              <a:fillRect l="0" t="0" r="0" b="0"/>
            </a:stretch>
          </a:blipFill>
        </p:spPr>
      </p:sp>
      <p:sp>
        <p:nvSpPr>
          <p:cNvPr name="TextBox 5" id="5"/>
          <p:cNvSpPr txBox="true"/>
          <p:nvPr/>
        </p:nvSpPr>
        <p:spPr>
          <a:xfrm rot="0">
            <a:off x="1952559" y="442987"/>
            <a:ext cx="5707352" cy="586592"/>
          </a:xfrm>
          <a:prstGeom prst="rect">
            <a:avLst/>
          </a:prstGeom>
        </p:spPr>
        <p:txBody>
          <a:bodyPr anchor="t" rtlCol="false" tIns="0" lIns="0" bIns="0" rIns="0">
            <a:spAutoFit/>
          </a:bodyPr>
          <a:lstStyle/>
          <a:p>
            <a:pPr algn="ctr">
              <a:lnSpc>
                <a:spcPts val="4634"/>
              </a:lnSpc>
            </a:pPr>
            <a:r>
              <a:rPr lang="en-US" sz="3961" spc="-39">
                <a:solidFill>
                  <a:srgbClr val="FCFCFD"/>
                </a:solidFill>
                <a:latin typeface="DM Sans Bold"/>
              </a:rPr>
              <a:t>Impromptu Speaking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1484852">
            <a:off x="660052" y="413650"/>
            <a:ext cx="980089" cy="911483"/>
          </a:xfrm>
          <a:custGeom>
            <a:avLst/>
            <a:gdLst/>
            <a:ahLst/>
            <a:cxnLst/>
            <a:rect r="r" b="b" t="t" l="l"/>
            <a:pathLst>
              <a:path h="911483" w="980089">
                <a:moveTo>
                  <a:pt x="0" y="0"/>
                </a:moveTo>
                <a:lnTo>
                  <a:pt x="980089" y="0"/>
                </a:lnTo>
                <a:lnTo>
                  <a:pt x="980089" y="911483"/>
                </a:lnTo>
                <a:lnTo>
                  <a:pt x="0" y="9114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35438" y="1469371"/>
            <a:ext cx="8882725" cy="5313426"/>
          </a:xfrm>
          <a:prstGeom prst="rect">
            <a:avLst/>
          </a:prstGeom>
        </p:spPr>
        <p:txBody>
          <a:bodyPr anchor="t" rtlCol="false" tIns="0" lIns="0" bIns="0" rIns="0">
            <a:spAutoFit/>
          </a:bodyPr>
          <a:lstStyle/>
          <a:p>
            <a:pPr marL="498729" indent="-249365" lvl="1">
              <a:lnSpc>
                <a:spcPts val="3234"/>
              </a:lnSpc>
              <a:buFont typeface="Arial"/>
              <a:buChar char="•"/>
            </a:pPr>
            <a:r>
              <a:rPr lang="en-US" sz="2310">
                <a:solidFill>
                  <a:srgbClr val="FEFEFE"/>
                </a:solidFill>
                <a:latin typeface="DM Sans"/>
              </a:rPr>
              <a:t>ADS is an informative and entertaining memorized speech of 8 minutes​</a:t>
            </a:r>
          </a:p>
          <a:p>
            <a:pPr marL="498729" indent="-249365" lvl="1">
              <a:lnSpc>
                <a:spcPts val="3234"/>
              </a:lnSpc>
              <a:buFont typeface="Arial"/>
              <a:buChar char="•"/>
            </a:pPr>
            <a:r>
              <a:rPr lang="en-US" sz="2310">
                <a:solidFill>
                  <a:srgbClr val="FEFEFE"/>
                </a:solidFill>
                <a:latin typeface="DM Sans"/>
              </a:rPr>
              <a:t>with a 30-second grace period (no penalty). The primary purpose is to entertain.​</a:t>
            </a:r>
          </a:p>
          <a:p>
            <a:pPr marL="498729" indent="-249365" lvl="1">
              <a:lnSpc>
                <a:spcPts val="3234"/>
              </a:lnSpc>
              <a:buFont typeface="Arial"/>
              <a:buChar char="•"/>
            </a:pPr>
            <a:r>
              <a:rPr lang="en-US" sz="2310">
                <a:solidFill>
                  <a:srgbClr val="FEFEFE"/>
                </a:solidFill>
                <a:latin typeface="DM Sans"/>
              </a:rPr>
              <a:t>The speech should have serious undertones with a thesis and demonstrate clear organization.​</a:t>
            </a:r>
          </a:p>
          <a:p>
            <a:pPr marL="498729" indent="-249365" lvl="1">
              <a:lnSpc>
                <a:spcPts val="3234"/>
              </a:lnSpc>
              <a:buFont typeface="Arial"/>
              <a:buChar char="•"/>
            </a:pPr>
            <a:r>
              <a:rPr lang="en-US" sz="2310">
                <a:solidFill>
                  <a:srgbClr val="FEFEFE"/>
                </a:solidFill>
                <a:latin typeface="DM Sans"/>
              </a:rPr>
              <a:t>No notes or script may be used.​</a:t>
            </a:r>
          </a:p>
          <a:p>
            <a:pPr marL="498729" indent="-249365" lvl="1">
              <a:lnSpc>
                <a:spcPts val="3234"/>
              </a:lnSpc>
              <a:buFont typeface="Arial"/>
              <a:buChar char="•"/>
            </a:pPr>
            <a:r>
              <a:rPr lang="en-US" sz="2310">
                <a:solidFill>
                  <a:srgbClr val="FEFEFE"/>
                </a:solidFill>
                <a:latin typeface="DM Sans"/>
              </a:rPr>
              <a:t>No Visual Aids are allowed.​</a:t>
            </a:r>
          </a:p>
          <a:p>
            <a:pPr marL="498729" indent="-249365" lvl="1">
              <a:lnSpc>
                <a:spcPts val="3234"/>
              </a:lnSpc>
              <a:buFont typeface="Arial"/>
              <a:buChar char="•"/>
            </a:pPr>
            <a:r>
              <a:rPr lang="en-US" sz="2310">
                <a:solidFill>
                  <a:srgbClr val="FEFEFE"/>
                </a:solidFill>
                <a:latin typeface="DM Sans"/>
              </a:rPr>
              <a:t>Humor is very subjective. Please be open-minded, but if you ﬁnd something overtly offensive or inappropriate, let them know in your comments… NOT by telling them they are BAD!​</a:t>
            </a:r>
          </a:p>
          <a:p>
            <a:pPr algn="l" marL="498729" indent="-249365" lvl="1">
              <a:lnSpc>
                <a:spcPts val="3234"/>
              </a:lnSpc>
              <a:spcBef>
                <a:spcPct val="0"/>
              </a:spcBef>
              <a:buFont typeface="Arial"/>
              <a:buChar char="•"/>
            </a:pPr>
            <a:r>
              <a:rPr lang="en-US" sz="2310">
                <a:solidFill>
                  <a:srgbClr val="FEFEFE"/>
                </a:solidFill>
                <a:latin typeface="DM Sans"/>
              </a:rPr>
              <a:t>Be sensitive to the fact that these are young people trying a NEW event!</a:t>
            </a:r>
          </a:p>
        </p:txBody>
      </p:sp>
      <p:sp>
        <p:nvSpPr>
          <p:cNvPr name="TextBox 5" id="5"/>
          <p:cNvSpPr txBox="true"/>
          <p:nvPr/>
        </p:nvSpPr>
        <p:spPr>
          <a:xfrm rot="0">
            <a:off x="2027871" y="278937"/>
            <a:ext cx="5697857" cy="1167617"/>
          </a:xfrm>
          <a:prstGeom prst="rect">
            <a:avLst/>
          </a:prstGeom>
        </p:spPr>
        <p:txBody>
          <a:bodyPr anchor="t" rtlCol="false" tIns="0" lIns="0" bIns="0" rIns="0">
            <a:spAutoFit/>
          </a:bodyPr>
          <a:lstStyle/>
          <a:p>
            <a:pPr algn="ctr">
              <a:lnSpc>
                <a:spcPts val="4634"/>
              </a:lnSpc>
            </a:pPr>
            <a:r>
              <a:rPr lang="en-US" sz="3961" spc="-39">
                <a:solidFill>
                  <a:srgbClr val="FCFCFD"/>
                </a:solidFill>
                <a:latin typeface="DM Sans Bold"/>
              </a:rPr>
              <a:t>After Dinner Speaking </a:t>
            </a:r>
          </a:p>
          <a:p>
            <a:pPr algn="ctr">
              <a:lnSpc>
                <a:spcPts val="4634"/>
              </a:lnSpc>
            </a:pPr>
            <a:r>
              <a:rPr lang="en-US" sz="3961" spc="-39">
                <a:solidFill>
                  <a:srgbClr val="FCFCFD"/>
                </a:solidFill>
                <a:latin typeface="DM Sans Bold"/>
              </a:rPr>
              <a:t> What is it?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0">
            <a:off x="4653153" y="5666361"/>
            <a:ext cx="447294" cy="1264434"/>
          </a:xfrm>
          <a:custGeom>
            <a:avLst/>
            <a:gdLst/>
            <a:ahLst/>
            <a:cxnLst/>
            <a:rect r="r" b="b" t="t" l="l"/>
            <a:pathLst>
              <a:path h="1264434" w="447294">
                <a:moveTo>
                  <a:pt x="0" y="0"/>
                </a:moveTo>
                <a:lnTo>
                  <a:pt x="447294" y="0"/>
                </a:lnTo>
                <a:lnTo>
                  <a:pt x="447294" y="1264434"/>
                </a:lnTo>
                <a:lnTo>
                  <a:pt x="0" y="12644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878688" y="6075006"/>
            <a:ext cx="744179" cy="855788"/>
          </a:xfrm>
          <a:custGeom>
            <a:avLst/>
            <a:gdLst/>
            <a:ahLst/>
            <a:cxnLst/>
            <a:rect r="r" b="b" t="t" l="l"/>
            <a:pathLst>
              <a:path h="855788" w="744179">
                <a:moveTo>
                  <a:pt x="0" y="0"/>
                </a:moveTo>
                <a:lnTo>
                  <a:pt x="744180" y="0"/>
                </a:lnTo>
                <a:lnTo>
                  <a:pt x="744180" y="855789"/>
                </a:lnTo>
                <a:lnTo>
                  <a:pt x="0" y="85578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479906" y="988318"/>
            <a:ext cx="8793787" cy="5016593"/>
          </a:xfrm>
          <a:prstGeom prst="rect">
            <a:avLst/>
          </a:prstGeom>
        </p:spPr>
        <p:txBody>
          <a:bodyPr anchor="t" rtlCol="false" tIns="0" lIns="0" bIns="0" rIns="0">
            <a:spAutoFit/>
          </a:bodyPr>
          <a:lstStyle/>
          <a:p>
            <a:pPr marL="511968" indent="-255984" lvl="1">
              <a:lnSpc>
                <a:spcPts val="3319"/>
              </a:lnSpc>
              <a:buFont typeface="Arial"/>
              <a:buChar char="•"/>
            </a:pPr>
            <a:r>
              <a:rPr lang="en-US" sz="2371">
                <a:solidFill>
                  <a:srgbClr val="FEFEFE"/>
                </a:solidFill>
                <a:latin typeface="DM Sans"/>
              </a:rPr>
              <a:t>Ten-minute speech with 30-second grace (no penalty!!)​</a:t>
            </a:r>
          </a:p>
          <a:p>
            <a:pPr marL="511968" indent="-255984" lvl="1">
              <a:lnSpc>
                <a:spcPts val="3319"/>
              </a:lnSpc>
              <a:buFont typeface="Arial"/>
              <a:buChar char="•"/>
            </a:pPr>
            <a:r>
              <a:rPr lang="en-US" sz="2371">
                <a:solidFill>
                  <a:srgbClr val="FEFEFE"/>
                </a:solidFill>
                <a:latin typeface="DM Sans Bold"/>
              </a:rPr>
              <a:t>OO</a:t>
            </a:r>
            <a:r>
              <a:rPr lang="en-US" sz="2371">
                <a:solidFill>
                  <a:srgbClr val="FEFEFE"/>
                </a:solidFill>
                <a:latin typeface="DM Sans"/>
              </a:rPr>
              <a:t> should persuade the audience of something that is important to the speaker. Sometimes, it is an issue or problem regarding the world or society. But the topic is totally up to the performer.​</a:t>
            </a:r>
          </a:p>
          <a:p>
            <a:pPr algn="l" marL="511968" indent="-255984" lvl="1">
              <a:lnSpc>
                <a:spcPts val="3319"/>
              </a:lnSpc>
              <a:spcBef>
                <a:spcPct val="0"/>
              </a:spcBef>
              <a:buFont typeface="Arial"/>
              <a:buChar char="•"/>
            </a:pPr>
            <a:r>
              <a:rPr lang="en-US" sz="2371">
                <a:solidFill>
                  <a:srgbClr val="FEFEFE"/>
                </a:solidFill>
                <a:latin typeface="DM Sans Bold"/>
              </a:rPr>
              <a:t>Info</a:t>
            </a:r>
            <a:r>
              <a:rPr lang="en-US" sz="2371">
                <a:solidFill>
                  <a:srgbClr val="FEFEFE"/>
                </a:solidFill>
                <a:latin typeface="DM Sans"/>
              </a:rPr>
              <a:t> should inform the audience of something that is important to the speaker. The topic can be anything! It is the presenter’s job to make the topic interesting and fascinating to the audience. The presenter may (or may not) use non-electronic visual aids to clarify, illustrate, and/or show the audience various aspects of the topic. Props are also allowed.</a:t>
            </a:r>
          </a:p>
        </p:txBody>
      </p:sp>
      <p:sp>
        <p:nvSpPr>
          <p:cNvPr name="TextBox 6" id="6"/>
          <p:cNvSpPr txBox="true"/>
          <p:nvPr/>
        </p:nvSpPr>
        <p:spPr>
          <a:xfrm rot="0">
            <a:off x="594968" y="339646"/>
            <a:ext cx="8563664" cy="518393"/>
          </a:xfrm>
          <a:prstGeom prst="rect">
            <a:avLst/>
          </a:prstGeom>
        </p:spPr>
        <p:txBody>
          <a:bodyPr anchor="t" rtlCol="false" tIns="0" lIns="0" bIns="0" rIns="0">
            <a:spAutoFit/>
          </a:bodyPr>
          <a:lstStyle/>
          <a:p>
            <a:pPr algn="ctr">
              <a:lnSpc>
                <a:spcPts val="4166"/>
              </a:lnSpc>
            </a:pPr>
            <a:r>
              <a:rPr lang="en-US" sz="3561" spc="-35">
                <a:solidFill>
                  <a:srgbClr val="FCFCFD"/>
                </a:solidFill>
                <a:latin typeface="DM Sans Bold"/>
              </a:rPr>
              <a:t>Informative Speaking &amp; Original Oratory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255645" y="1507781"/>
            <a:ext cx="9049067" cy="5668140"/>
          </a:xfrm>
          <a:prstGeom prst="rect">
            <a:avLst/>
          </a:prstGeom>
        </p:spPr>
        <p:txBody>
          <a:bodyPr anchor="t" rtlCol="false" tIns="0" lIns="0" bIns="0" rIns="0">
            <a:spAutoFit/>
          </a:bodyPr>
          <a:lstStyle/>
          <a:p>
            <a:pPr>
              <a:lnSpc>
                <a:spcPts val="3483"/>
              </a:lnSpc>
            </a:pPr>
            <a:r>
              <a:rPr lang="en-US" sz="2306">
                <a:solidFill>
                  <a:srgbClr val="FEFEFE"/>
                </a:solidFill>
                <a:latin typeface="DM Sans Bold"/>
              </a:rPr>
              <a:t>   </a:t>
            </a:r>
            <a:r>
              <a:rPr lang="en-US" sz="2306">
                <a:solidFill>
                  <a:srgbClr val="FEFEFE"/>
                </a:solidFill>
                <a:latin typeface="DM Sans Bold"/>
              </a:rPr>
              <a:t>Speech should:​</a:t>
            </a:r>
          </a:p>
          <a:p>
            <a:pPr marL="498044" indent="-249022" lvl="1">
              <a:lnSpc>
                <a:spcPts val="3483"/>
              </a:lnSpc>
              <a:buFont typeface="Arial"/>
              <a:buChar char="•"/>
            </a:pPr>
            <a:r>
              <a:rPr lang="en-US" sz="2306">
                <a:solidFill>
                  <a:srgbClr val="FEFEFE"/>
                </a:solidFill>
                <a:latin typeface="DM Sans"/>
              </a:rPr>
              <a:t>Be organized and easy to follow​</a:t>
            </a:r>
          </a:p>
          <a:p>
            <a:pPr marL="498044" indent="-249022" lvl="1">
              <a:lnSpc>
                <a:spcPts val="3483"/>
              </a:lnSpc>
              <a:buFont typeface="Arial"/>
              <a:buChar char="•"/>
            </a:pPr>
            <a:r>
              <a:rPr lang="en-US" sz="2306">
                <a:solidFill>
                  <a:srgbClr val="FEFEFE"/>
                </a:solidFill>
                <a:latin typeface="DM Sans"/>
              </a:rPr>
              <a:t>Be relatable to the audience​</a:t>
            </a:r>
          </a:p>
          <a:p>
            <a:pPr marL="498044" indent="-249022" lvl="1">
              <a:lnSpc>
                <a:spcPts val="3483"/>
              </a:lnSpc>
              <a:buFont typeface="Arial"/>
              <a:buChar char="•"/>
            </a:pPr>
            <a:r>
              <a:rPr lang="en-US" sz="2306">
                <a:solidFill>
                  <a:srgbClr val="FEFEFE"/>
                </a:solidFill>
                <a:latin typeface="DM Sans"/>
              </a:rPr>
              <a:t>Reference sources when needed for support (not rigidly cited)</a:t>
            </a:r>
          </a:p>
          <a:p>
            <a:pPr>
              <a:lnSpc>
                <a:spcPts val="3483"/>
              </a:lnSpc>
            </a:pPr>
            <a:r>
              <a:rPr lang="en-US" sz="2306">
                <a:solidFill>
                  <a:srgbClr val="FEFEFE"/>
                </a:solidFill>
                <a:latin typeface="DM Sans"/>
              </a:rPr>
              <a:t>   </a:t>
            </a:r>
            <a:r>
              <a:rPr lang="en-US" sz="2306">
                <a:solidFill>
                  <a:srgbClr val="FEFEFE"/>
                </a:solidFill>
                <a:latin typeface="DM Sans Bold"/>
              </a:rPr>
              <a:t>Speaker should:​</a:t>
            </a:r>
          </a:p>
          <a:p>
            <a:pPr marL="498044" indent="-249022" lvl="1">
              <a:lnSpc>
                <a:spcPts val="3483"/>
              </a:lnSpc>
              <a:buFont typeface="Arial"/>
              <a:buChar char="•"/>
            </a:pPr>
            <a:r>
              <a:rPr lang="en-US" sz="2306">
                <a:solidFill>
                  <a:srgbClr val="FEFEFE"/>
                </a:solidFill>
                <a:latin typeface="DM Sans"/>
              </a:rPr>
              <a:t>Communicate with the audience with eye contact, gestures, and vocal variety including pace, pitch, inﬂection, and energy​</a:t>
            </a:r>
          </a:p>
          <a:p>
            <a:pPr marL="498044" indent="-249022" lvl="1">
              <a:lnSpc>
                <a:spcPts val="3483"/>
              </a:lnSpc>
              <a:buFont typeface="Arial"/>
              <a:buChar char="•"/>
            </a:pPr>
            <a:r>
              <a:rPr lang="en-US" sz="2306">
                <a:solidFill>
                  <a:srgbClr val="FEFEFE"/>
                </a:solidFill>
                <a:latin typeface="DM Sans"/>
              </a:rPr>
              <a:t>Use a ﬂoor pattern to separate sections of the speech​</a:t>
            </a:r>
          </a:p>
          <a:p>
            <a:pPr marL="498044" indent="-249022" lvl="1">
              <a:lnSpc>
                <a:spcPts val="3483"/>
              </a:lnSpc>
              <a:buFont typeface="Arial"/>
              <a:buChar char="•"/>
            </a:pPr>
            <a:r>
              <a:rPr lang="en-US" sz="2306">
                <a:solidFill>
                  <a:srgbClr val="FEFEFE"/>
                </a:solidFill>
                <a:latin typeface="DM Sans"/>
              </a:rPr>
              <a:t>Demonstrate clear knowledge of the topic</a:t>
            </a:r>
          </a:p>
          <a:p>
            <a:pPr>
              <a:lnSpc>
                <a:spcPts val="3483"/>
              </a:lnSpc>
            </a:pPr>
            <a:r>
              <a:rPr lang="en-US" sz="2306">
                <a:solidFill>
                  <a:srgbClr val="FEFEFE"/>
                </a:solidFill>
                <a:latin typeface="DM Sans"/>
              </a:rPr>
              <a:t>   </a:t>
            </a:r>
            <a:r>
              <a:rPr lang="en-US" sz="2306">
                <a:solidFill>
                  <a:srgbClr val="FEFEFE"/>
                </a:solidFill>
                <a:latin typeface="DM Sans Bold"/>
              </a:rPr>
              <a:t>Judge</a:t>
            </a:r>
          </a:p>
          <a:p>
            <a:pPr marL="498044" indent="-249022" lvl="1">
              <a:lnSpc>
                <a:spcPts val="3483"/>
              </a:lnSpc>
              <a:buFont typeface="Arial"/>
              <a:buChar char="•"/>
            </a:pPr>
            <a:r>
              <a:rPr lang="en-US" sz="2306">
                <a:solidFill>
                  <a:srgbClr val="FEFEFE"/>
                </a:solidFill>
                <a:latin typeface="DM Sans"/>
              </a:rPr>
              <a:t>The j</a:t>
            </a:r>
            <a:r>
              <a:rPr lang="en-US" sz="2306">
                <a:solidFill>
                  <a:srgbClr val="FEFEFE"/>
                </a:solidFill>
                <a:latin typeface="DM Sans"/>
              </a:rPr>
              <a:t>udge should time the speech, take notes, and write feedback on the pulldown​</a:t>
            </a:r>
          </a:p>
          <a:p>
            <a:pPr algn="l">
              <a:lnSpc>
                <a:spcPts val="3391"/>
              </a:lnSpc>
              <a:spcBef>
                <a:spcPct val="0"/>
              </a:spcBef>
            </a:pPr>
          </a:p>
        </p:txBody>
      </p:sp>
      <p:sp>
        <p:nvSpPr>
          <p:cNvPr name="TextBox 4" id="4"/>
          <p:cNvSpPr txBox="true"/>
          <p:nvPr/>
        </p:nvSpPr>
        <p:spPr>
          <a:xfrm rot="0">
            <a:off x="675690" y="311401"/>
            <a:ext cx="8402221" cy="1186746"/>
          </a:xfrm>
          <a:prstGeom prst="rect">
            <a:avLst/>
          </a:prstGeom>
        </p:spPr>
        <p:txBody>
          <a:bodyPr anchor="t" rtlCol="false" tIns="0" lIns="0" bIns="0" rIns="0">
            <a:spAutoFit/>
          </a:bodyPr>
          <a:lstStyle/>
          <a:p>
            <a:pPr algn="ctr">
              <a:lnSpc>
                <a:spcPts val="4658"/>
              </a:lnSpc>
            </a:pPr>
            <a:r>
              <a:rPr lang="en-US" sz="3981" spc="-39">
                <a:solidFill>
                  <a:srgbClr val="FCFCFD"/>
                </a:solidFill>
                <a:latin typeface="DM Sans Bold"/>
              </a:rPr>
              <a:t>ADS, Informative Speaking, and Original Oratory</a:t>
            </a:r>
            <a:r>
              <a:rPr lang="en-US" sz="3981" spc="-39">
                <a:solidFill>
                  <a:srgbClr val="025FCC"/>
                </a:solidFill>
                <a:latin typeface="DM Sans Bold"/>
              </a:rPr>
              <a:t>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0">
            <a:off x="731520" y="400975"/>
            <a:ext cx="350507" cy="1430641"/>
          </a:xfrm>
          <a:custGeom>
            <a:avLst/>
            <a:gdLst/>
            <a:ahLst/>
            <a:cxnLst/>
            <a:rect r="r" b="b" t="t" l="l"/>
            <a:pathLst>
              <a:path h="1430641" w="350507">
                <a:moveTo>
                  <a:pt x="0" y="0"/>
                </a:moveTo>
                <a:lnTo>
                  <a:pt x="350507" y="0"/>
                </a:lnTo>
                <a:lnTo>
                  <a:pt x="350507" y="1430641"/>
                </a:lnTo>
                <a:lnTo>
                  <a:pt x="0" y="14306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656962">
            <a:off x="8161182" y="726204"/>
            <a:ext cx="938565" cy="780182"/>
          </a:xfrm>
          <a:custGeom>
            <a:avLst/>
            <a:gdLst/>
            <a:ahLst/>
            <a:cxnLst/>
            <a:rect r="r" b="b" t="t" l="l"/>
            <a:pathLst>
              <a:path h="780182" w="938565">
                <a:moveTo>
                  <a:pt x="0" y="0"/>
                </a:moveTo>
                <a:lnTo>
                  <a:pt x="938566" y="0"/>
                </a:lnTo>
                <a:lnTo>
                  <a:pt x="938566" y="780183"/>
                </a:lnTo>
                <a:lnTo>
                  <a:pt x="0" y="7801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588301" y="1915797"/>
            <a:ext cx="8576998" cy="4756827"/>
          </a:xfrm>
          <a:prstGeom prst="rect">
            <a:avLst/>
          </a:prstGeom>
        </p:spPr>
        <p:txBody>
          <a:bodyPr anchor="t" rtlCol="false" tIns="0" lIns="0" bIns="0" rIns="0">
            <a:spAutoFit/>
          </a:bodyPr>
          <a:lstStyle/>
          <a:p>
            <a:pPr>
              <a:lnSpc>
                <a:spcPts val="4363"/>
              </a:lnSpc>
            </a:pPr>
            <a:r>
              <a:rPr lang="en-US" sz="2371">
                <a:solidFill>
                  <a:srgbClr val="FEFEFE"/>
                </a:solidFill>
                <a:latin typeface="DM Sans Bold"/>
              </a:rPr>
              <a:t>Identify what the student did well:</a:t>
            </a:r>
          </a:p>
          <a:p>
            <a:pPr marL="511968" indent="-255984" lvl="1">
              <a:lnSpc>
                <a:spcPts val="3367"/>
              </a:lnSpc>
              <a:buFont typeface="Arial"/>
              <a:buChar char="•"/>
            </a:pPr>
            <a:r>
              <a:rPr lang="en-US" sz="2371">
                <a:solidFill>
                  <a:srgbClr val="FEFEFE"/>
                </a:solidFill>
                <a:latin typeface="DM Sans"/>
              </a:rPr>
              <a:t>“I love the opening energy you bring to your topic!”​</a:t>
            </a:r>
          </a:p>
          <a:p>
            <a:pPr marL="511968" indent="-255984" lvl="1">
              <a:lnSpc>
                <a:spcPts val="3367"/>
              </a:lnSpc>
              <a:buFont typeface="Arial"/>
              <a:buChar char="•"/>
            </a:pPr>
            <a:r>
              <a:rPr lang="en-US" sz="2371">
                <a:solidFill>
                  <a:srgbClr val="FEFEFE"/>
                </a:solidFill>
                <a:latin typeface="DM Sans"/>
              </a:rPr>
              <a:t>“This is fascinating! Thank you for voicing your concerns so persuasively!”​</a:t>
            </a:r>
          </a:p>
          <a:p>
            <a:pPr marL="511968" indent="-255984" lvl="1">
              <a:lnSpc>
                <a:spcPts val="3367"/>
              </a:lnSpc>
              <a:buFont typeface="Arial"/>
              <a:buChar char="•"/>
            </a:pPr>
            <a:r>
              <a:rPr lang="en-US" sz="2371">
                <a:solidFill>
                  <a:srgbClr val="FEFEFE"/>
                </a:solidFill>
                <a:latin typeface="DM Sans"/>
              </a:rPr>
              <a:t>“Super job previewing the organizational pattern; it was very helpful.”​</a:t>
            </a:r>
          </a:p>
          <a:p>
            <a:pPr marL="511968" indent="-255984" lvl="1">
              <a:lnSpc>
                <a:spcPts val="3367"/>
              </a:lnSpc>
              <a:buFont typeface="Arial"/>
              <a:buChar char="•"/>
            </a:pPr>
            <a:r>
              <a:rPr lang="en-US" sz="2371">
                <a:solidFill>
                  <a:srgbClr val="FEFEFE"/>
                </a:solidFill>
                <a:latin typeface="DM Sans"/>
              </a:rPr>
              <a:t>“Great use of experts who support your thesis.”​</a:t>
            </a:r>
          </a:p>
          <a:p>
            <a:pPr marL="511968" indent="-255984" lvl="1">
              <a:lnSpc>
                <a:spcPts val="3367"/>
              </a:lnSpc>
              <a:buFont typeface="Arial"/>
              <a:buChar char="•"/>
            </a:pPr>
            <a:r>
              <a:rPr lang="en-US" sz="2371">
                <a:solidFill>
                  <a:srgbClr val="FEFEFE"/>
                </a:solidFill>
                <a:latin typeface="DM Sans"/>
              </a:rPr>
              <a:t>“Great point on why I should care!”​</a:t>
            </a:r>
          </a:p>
          <a:p>
            <a:pPr marL="511968" indent="-255984" lvl="1">
              <a:lnSpc>
                <a:spcPts val="3367"/>
              </a:lnSpc>
              <a:buFont typeface="Arial"/>
              <a:buChar char="•"/>
            </a:pPr>
            <a:r>
              <a:rPr lang="en-US" sz="2371">
                <a:solidFill>
                  <a:srgbClr val="FEFEFE"/>
                </a:solidFill>
                <a:latin typeface="DM Sans"/>
              </a:rPr>
              <a:t>“Your solutions were clear and well thought out.”​</a:t>
            </a:r>
          </a:p>
          <a:p>
            <a:pPr algn="l" marL="511968" indent="-255984" lvl="1">
              <a:lnSpc>
                <a:spcPts val="3367"/>
              </a:lnSpc>
              <a:spcBef>
                <a:spcPct val="0"/>
              </a:spcBef>
              <a:buFont typeface="Arial"/>
              <a:buChar char="•"/>
            </a:pPr>
            <a:r>
              <a:rPr lang="en-US" sz="2371">
                <a:solidFill>
                  <a:srgbClr val="FEFEFE"/>
                </a:solidFill>
                <a:latin typeface="DM Sans"/>
              </a:rPr>
              <a:t>“Wonderful job tying back to your introduction at the end! Nice!”</a:t>
            </a:r>
          </a:p>
        </p:txBody>
      </p:sp>
      <p:sp>
        <p:nvSpPr>
          <p:cNvPr name="TextBox 6" id="6"/>
          <p:cNvSpPr txBox="true"/>
          <p:nvPr/>
        </p:nvSpPr>
        <p:spPr>
          <a:xfrm rot="0">
            <a:off x="1164023" y="220000"/>
            <a:ext cx="7425555" cy="782740"/>
          </a:xfrm>
          <a:prstGeom prst="rect">
            <a:avLst/>
          </a:prstGeom>
        </p:spPr>
        <p:txBody>
          <a:bodyPr anchor="t" rtlCol="false" tIns="0" lIns="0" bIns="0" rIns="0">
            <a:spAutoFit/>
          </a:bodyPr>
          <a:lstStyle/>
          <a:p>
            <a:pPr algn="ctr">
              <a:lnSpc>
                <a:spcPts val="6614"/>
              </a:lnSpc>
            </a:pPr>
            <a:r>
              <a:rPr lang="en-US" sz="3961" spc="-39">
                <a:solidFill>
                  <a:srgbClr val="FCFCFD"/>
                </a:solidFill>
                <a:latin typeface="DM Sans Bold"/>
              </a:rPr>
              <a:t>Ballots for ADS, Info, and OO​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0">
            <a:off x="731520" y="365019"/>
            <a:ext cx="312021" cy="1273556"/>
          </a:xfrm>
          <a:custGeom>
            <a:avLst/>
            <a:gdLst/>
            <a:ahLst/>
            <a:cxnLst/>
            <a:rect r="r" b="b" t="t" l="l"/>
            <a:pathLst>
              <a:path h="1273556" w="312021">
                <a:moveTo>
                  <a:pt x="0" y="0"/>
                </a:moveTo>
                <a:lnTo>
                  <a:pt x="312021" y="0"/>
                </a:lnTo>
                <a:lnTo>
                  <a:pt x="312021" y="1273555"/>
                </a:lnTo>
                <a:lnTo>
                  <a:pt x="0" y="12735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656962">
            <a:off x="8361212" y="482066"/>
            <a:ext cx="938565" cy="780182"/>
          </a:xfrm>
          <a:custGeom>
            <a:avLst/>
            <a:gdLst/>
            <a:ahLst/>
            <a:cxnLst/>
            <a:rect r="r" b="b" t="t" l="l"/>
            <a:pathLst>
              <a:path h="780182" w="938565">
                <a:moveTo>
                  <a:pt x="0" y="0"/>
                </a:moveTo>
                <a:lnTo>
                  <a:pt x="938565" y="0"/>
                </a:lnTo>
                <a:lnTo>
                  <a:pt x="938565" y="780183"/>
                </a:lnTo>
                <a:lnTo>
                  <a:pt x="0" y="7801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517736" y="1635487"/>
            <a:ext cx="8718128" cy="5190565"/>
          </a:xfrm>
          <a:prstGeom prst="rect">
            <a:avLst/>
          </a:prstGeom>
        </p:spPr>
        <p:txBody>
          <a:bodyPr anchor="t" rtlCol="false" tIns="0" lIns="0" bIns="0" rIns="0">
            <a:spAutoFit/>
          </a:bodyPr>
          <a:lstStyle/>
          <a:p>
            <a:pPr>
              <a:lnSpc>
                <a:spcPts val="3224"/>
              </a:lnSpc>
            </a:pPr>
            <a:r>
              <a:rPr lang="en-US" sz="2371">
                <a:solidFill>
                  <a:srgbClr val="FEFEFE"/>
                </a:solidFill>
                <a:latin typeface="DM Sans Bold"/>
              </a:rPr>
              <a:t>Identify what the student did not do well or needs work:</a:t>
            </a:r>
          </a:p>
          <a:p>
            <a:pPr marL="511968" indent="-255984" lvl="1">
              <a:lnSpc>
                <a:spcPts val="3224"/>
              </a:lnSpc>
              <a:buFont typeface="Arial"/>
              <a:buChar char="•"/>
            </a:pPr>
            <a:r>
              <a:rPr lang="en-US" sz="2371">
                <a:solidFill>
                  <a:srgbClr val="FEFEFE"/>
                </a:solidFill>
                <a:latin typeface="DM Sans"/>
              </a:rPr>
              <a:t>“I’m a little confused. You are at the two-minute point, and I am not sure of your topic. Can you present the thesis earlier?”​</a:t>
            </a:r>
          </a:p>
          <a:p>
            <a:pPr marL="511968" indent="-255984" lvl="1">
              <a:lnSpc>
                <a:spcPts val="3224"/>
              </a:lnSpc>
              <a:buFont typeface="Arial"/>
              <a:buChar char="•"/>
            </a:pPr>
            <a:r>
              <a:rPr lang="en-US" sz="2371">
                <a:solidFill>
                  <a:srgbClr val="FEFEFE"/>
                </a:solidFill>
                <a:latin typeface="DM Sans"/>
              </a:rPr>
              <a:t>“Instead of connecting everything to suicide or crisis, are there different levels of consequences of the problem?”​</a:t>
            </a:r>
          </a:p>
          <a:p>
            <a:pPr marL="511968" indent="-255984" lvl="1">
              <a:lnSpc>
                <a:spcPts val="3224"/>
              </a:lnSpc>
              <a:buFont typeface="Arial"/>
              <a:buChar char="•"/>
            </a:pPr>
            <a:r>
              <a:rPr lang="en-US" sz="2371">
                <a:solidFill>
                  <a:srgbClr val="FEFEFE"/>
                </a:solidFill>
                <a:latin typeface="DM Sans"/>
              </a:rPr>
              <a:t>“Can you explain why people act that way? Is the problem psychological or physical?”​</a:t>
            </a:r>
          </a:p>
          <a:p>
            <a:pPr marL="511968" indent="-255984" lvl="1">
              <a:lnSpc>
                <a:spcPts val="3224"/>
              </a:lnSpc>
              <a:buFont typeface="Arial"/>
              <a:buChar char="•"/>
            </a:pPr>
            <a:r>
              <a:rPr lang="en-US" sz="2371">
                <a:solidFill>
                  <a:srgbClr val="FEFEFE"/>
                </a:solidFill>
                <a:latin typeface="DM Sans"/>
              </a:rPr>
              <a:t>“Hand gestures are important, but you seemed to get stuck just hanging up there like claws! Can you relax your hands? Keep them at your sides?”​</a:t>
            </a:r>
          </a:p>
          <a:p>
            <a:pPr algn="l" marL="511968" indent="-255984" lvl="1">
              <a:lnSpc>
                <a:spcPts val="3224"/>
              </a:lnSpc>
              <a:buFont typeface="Arial"/>
              <a:buChar char="•"/>
            </a:pPr>
            <a:r>
              <a:rPr lang="en-US" sz="2371">
                <a:solidFill>
                  <a:srgbClr val="FEFEFE"/>
                </a:solidFill>
                <a:latin typeface="DM Sans"/>
              </a:rPr>
              <a:t>Varying for tone and inﬂection would help polish the presentation.”</a:t>
            </a:r>
          </a:p>
        </p:txBody>
      </p:sp>
      <p:sp>
        <p:nvSpPr>
          <p:cNvPr name="TextBox 6" id="6"/>
          <p:cNvSpPr txBox="true"/>
          <p:nvPr/>
        </p:nvSpPr>
        <p:spPr>
          <a:xfrm rot="0">
            <a:off x="923105" y="219057"/>
            <a:ext cx="7907390" cy="782740"/>
          </a:xfrm>
          <a:prstGeom prst="rect">
            <a:avLst/>
          </a:prstGeom>
        </p:spPr>
        <p:txBody>
          <a:bodyPr anchor="t" rtlCol="false" tIns="0" lIns="0" bIns="0" rIns="0">
            <a:spAutoFit/>
          </a:bodyPr>
          <a:lstStyle/>
          <a:p>
            <a:pPr algn="ctr">
              <a:lnSpc>
                <a:spcPts val="6614"/>
              </a:lnSpc>
            </a:pPr>
            <a:r>
              <a:rPr lang="en-US" sz="3961" spc="-39">
                <a:solidFill>
                  <a:srgbClr val="FCFCFD"/>
                </a:solidFill>
                <a:latin typeface="DM Sans Bold"/>
              </a:rPr>
              <a:t>Ballots for ADS, Info, and OO​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198201" y="199481"/>
            <a:ext cx="9291638" cy="6916238"/>
            <a:chOff x="0" y="0"/>
            <a:chExt cx="4164882" cy="3100133"/>
          </a:xfrm>
        </p:grpSpPr>
        <p:sp>
          <p:nvSpPr>
            <p:cNvPr name="Freeform 4" id="4"/>
            <p:cNvSpPr/>
            <p:nvPr/>
          </p:nvSpPr>
          <p:spPr>
            <a:xfrm flipH="false" flipV="false" rot="0">
              <a:off x="0" y="0"/>
              <a:ext cx="4164882" cy="3100133"/>
            </a:xfrm>
            <a:custGeom>
              <a:avLst/>
              <a:gdLst/>
              <a:ahLst/>
              <a:cxnLst/>
              <a:rect r="r" b="b" t="t" l="l"/>
              <a:pathLst>
                <a:path h="3100133" w="4164882">
                  <a:moveTo>
                    <a:pt x="4040422" y="3100133"/>
                  </a:moveTo>
                  <a:lnTo>
                    <a:pt x="124460" y="3100133"/>
                  </a:lnTo>
                  <a:cubicBezTo>
                    <a:pt x="55880" y="3100133"/>
                    <a:pt x="0" y="3044253"/>
                    <a:pt x="0" y="2975673"/>
                  </a:cubicBezTo>
                  <a:lnTo>
                    <a:pt x="0" y="124460"/>
                  </a:lnTo>
                  <a:cubicBezTo>
                    <a:pt x="0" y="55880"/>
                    <a:pt x="55880" y="0"/>
                    <a:pt x="124460" y="0"/>
                  </a:cubicBezTo>
                  <a:lnTo>
                    <a:pt x="4040422" y="0"/>
                  </a:lnTo>
                  <a:cubicBezTo>
                    <a:pt x="4109002" y="0"/>
                    <a:pt x="4164882" y="55880"/>
                    <a:pt x="4164882" y="124460"/>
                  </a:cubicBezTo>
                  <a:lnTo>
                    <a:pt x="4164882" y="2975673"/>
                  </a:lnTo>
                  <a:cubicBezTo>
                    <a:pt x="4164882" y="3044253"/>
                    <a:pt x="4109002" y="3100133"/>
                    <a:pt x="4040422" y="3100133"/>
                  </a:cubicBezTo>
                  <a:close/>
                </a:path>
              </a:pathLst>
            </a:custGeom>
            <a:solidFill>
              <a:srgbClr val="025FCC"/>
            </a:solidFill>
          </p:spPr>
        </p:sp>
      </p:grpSp>
      <p:grpSp>
        <p:nvGrpSpPr>
          <p:cNvPr name="Group 5" id="5"/>
          <p:cNvGrpSpPr/>
          <p:nvPr/>
        </p:nvGrpSpPr>
        <p:grpSpPr>
          <a:xfrm rot="-10800000">
            <a:off x="8484774" y="6412887"/>
            <a:ext cx="513602" cy="513602"/>
            <a:chOff x="0" y="0"/>
            <a:chExt cx="684803" cy="684803"/>
          </a:xfrm>
        </p:grpSpPr>
        <p:sp>
          <p:nvSpPr>
            <p:cNvPr name="Freeform 6" id="6"/>
            <p:cNvSpPr/>
            <p:nvPr/>
          </p:nvSpPr>
          <p:spPr>
            <a:xfrm flipH="false" flipV="false" rot="-10800000">
              <a:off x="0" y="0"/>
              <a:ext cx="684803" cy="684803"/>
            </a:xfrm>
            <a:custGeom>
              <a:avLst/>
              <a:gdLst/>
              <a:ahLst/>
              <a:cxnLst/>
              <a:rect r="r" b="b" t="t" l="l"/>
              <a:pathLst>
                <a:path h="684803" w="684803">
                  <a:moveTo>
                    <a:pt x="0" y="0"/>
                  </a:moveTo>
                  <a:lnTo>
                    <a:pt x="684803" y="0"/>
                  </a:lnTo>
                  <a:lnTo>
                    <a:pt x="684803" y="684803"/>
                  </a:lnTo>
                  <a:lnTo>
                    <a:pt x="0" y="6848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67383" y="167383"/>
              <a:ext cx="350038" cy="350038"/>
            </a:xfrm>
            <a:custGeom>
              <a:avLst/>
              <a:gdLst/>
              <a:ahLst/>
              <a:cxnLst/>
              <a:rect r="r" b="b" t="t" l="l"/>
              <a:pathLst>
                <a:path h="350038" w="350038">
                  <a:moveTo>
                    <a:pt x="0" y="0"/>
                  </a:moveTo>
                  <a:lnTo>
                    <a:pt x="350037" y="0"/>
                  </a:lnTo>
                  <a:lnTo>
                    <a:pt x="350037" y="350037"/>
                  </a:lnTo>
                  <a:lnTo>
                    <a:pt x="0" y="3500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8" id="8"/>
          <p:cNvSpPr txBox="true"/>
          <p:nvPr/>
        </p:nvSpPr>
        <p:spPr>
          <a:xfrm rot="0">
            <a:off x="784256" y="2096607"/>
            <a:ext cx="8185088" cy="3989704"/>
          </a:xfrm>
          <a:prstGeom prst="rect">
            <a:avLst/>
          </a:prstGeom>
        </p:spPr>
        <p:txBody>
          <a:bodyPr anchor="t" rtlCol="false" tIns="0" lIns="0" bIns="0" rIns="0">
            <a:spAutoFit/>
          </a:bodyPr>
          <a:lstStyle/>
          <a:p>
            <a:pPr marL="496577" indent="-248289" lvl="1">
              <a:lnSpc>
                <a:spcPts val="3220"/>
              </a:lnSpc>
              <a:spcBef>
                <a:spcPct val="0"/>
              </a:spcBef>
              <a:buFont typeface="Arial"/>
              <a:buChar char="•"/>
            </a:pPr>
            <a:r>
              <a:rPr lang="en-US" sz="2300">
                <a:solidFill>
                  <a:srgbClr val="FEFEFE"/>
                </a:solidFill>
                <a:latin typeface="DM Sans"/>
              </a:rPr>
              <a:t>Your feedback is incredibly valuable!​</a:t>
            </a:r>
          </a:p>
          <a:p>
            <a:pPr marL="496577" indent="-248289" lvl="1">
              <a:lnSpc>
                <a:spcPts val="3220"/>
              </a:lnSpc>
              <a:spcBef>
                <a:spcPct val="0"/>
              </a:spcBef>
              <a:buFont typeface="Arial"/>
              <a:buChar char="•"/>
            </a:pPr>
            <a:r>
              <a:rPr lang="en-US" sz="2300">
                <a:solidFill>
                  <a:srgbClr val="FEFEFE"/>
                </a:solidFill>
                <a:latin typeface="DM Sans"/>
              </a:rPr>
              <a:t>Judge the performance - not the uncontrollable factors​</a:t>
            </a:r>
          </a:p>
          <a:p>
            <a:pPr marL="496577" indent="-248289" lvl="1">
              <a:lnSpc>
                <a:spcPts val="3220"/>
              </a:lnSpc>
              <a:spcBef>
                <a:spcPct val="0"/>
              </a:spcBef>
              <a:buFont typeface="Arial"/>
              <a:buChar char="•"/>
            </a:pPr>
            <a:r>
              <a:rPr lang="en-US" sz="2300">
                <a:solidFill>
                  <a:srgbClr val="FEFEFE"/>
                </a:solidFill>
                <a:latin typeface="DM Sans"/>
              </a:rPr>
              <a:t> Take notes during performances - either on the Speechwire feedback pulldown or notepad to transfer later​</a:t>
            </a:r>
          </a:p>
          <a:p>
            <a:pPr marL="496577" indent="-248289" lvl="1">
              <a:lnSpc>
                <a:spcPts val="3220"/>
              </a:lnSpc>
              <a:spcBef>
                <a:spcPct val="0"/>
              </a:spcBef>
              <a:buFont typeface="Arial"/>
              <a:buChar char="•"/>
            </a:pPr>
            <a:r>
              <a:rPr lang="en-US" sz="2300">
                <a:solidFill>
                  <a:srgbClr val="FEFEFE"/>
                </a:solidFill>
                <a:latin typeface="DM Sans"/>
              </a:rPr>
              <a:t> Write speciﬁc comments to praise and help the competitor and their coach to improve​</a:t>
            </a:r>
          </a:p>
          <a:p>
            <a:pPr marL="496577" indent="-248289" lvl="1">
              <a:lnSpc>
                <a:spcPts val="3220"/>
              </a:lnSpc>
              <a:spcBef>
                <a:spcPct val="0"/>
              </a:spcBef>
              <a:buFont typeface="Arial"/>
              <a:buChar char="•"/>
            </a:pPr>
            <a:r>
              <a:rPr lang="en-US" sz="2300">
                <a:solidFill>
                  <a:srgbClr val="FEFEFE"/>
                </a:solidFill>
                <a:latin typeface="DM Sans"/>
              </a:rPr>
              <a:t> You may want to write saved feedback on a Google doc and paste into Speechwire feedback pulldown</a:t>
            </a:r>
          </a:p>
          <a:p>
            <a:pPr algn="ctr">
              <a:lnSpc>
                <a:spcPts val="3220"/>
              </a:lnSpc>
              <a:spcBef>
                <a:spcPct val="0"/>
              </a:spcBef>
            </a:pPr>
          </a:p>
        </p:txBody>
      </p:sp>
      <p:sp>
        <p:nvSpPr>
          <p:cNvPr name="Freeform 9" id="9"/>
          <p:cNvSpPr/>
          <p:nvPr/>
        </p:nvSpPr>
        <p:spPr>
          <a:xfrm flipH="false" flipV="false" rot="-643617">
            <a:off x="7698361" y="1013011"/>
            <a:ext cx="1327411" cy="1186374"/>
          </a:xfrm>
          <a:custGeom>
            <a:avLst/>
            <a:gdLst/>
            <a:ahLst/>
            <a:cxnLst/>
            <a:rect r="r" b="b" t="t" l="l"/>
            <a:pathLst>
              <a:path h="1186374" w="1327411">
                <a:moveTo>
                  <a:pt x="0" y="0"/>
                </a:moveTo>
                <a:lnTo>
                  <a:pt x="1327412" y="0"/>
                </a:lnTo>
                <a:lnTo>
                  <a:pt x="1327412" y="1186374"/>
                </a:lnTo>
                <a:lnTo>
                  <a:pt x="0" y="11863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true" flipV="false" rot="0">
            <a:off x="420491" y="731520"/>
            <a:ext cx="1255935" cy="1359605"/>
          </a:xfrm>
          <a:custGeom>
            <a:avLst/>
            <a:gdLst/>
            <a:ahLst/>
            <a:cxnLst/>
            <a:rect r="r" b="b" t="t" l="l"/>
            <a:pathLst>
              <a:path h="1359605" w="1255935">
                <a:moveTo>
                  <a:pt x="1255935" y="0"/>
                </a:moveTo>
                <a:lnTo>
                  <a:pt x="0" y="0"/>
                </a:lnTo>
                <a:lnTo>
                  <a:pt x="0" y="1359605"/>
                </a:lnTo>
                <a:lnTo>
                  <a:pt x="1255935" y="1359605"/>
                </a:lnTo>
                <a:lnTo>
                  <a:pt x="1255935"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946466" y="439700"/>
            <a:ext cx="7795109" cy="1166497"/>
          </a:xfrm>
          <a:prstGeom prst="rect">
            <a:avLst/>
          </a:prstGeom>
        </p:spPr>
        <p:txBody>
          <a:bodyPr anchor="t" rtlCol="false" tIns="0" lIns="0" bIns="0" rIns="0">
            <a:spAutoFit/>
          </a:bodyPr>
          <a:lstStyle/>
          <a:p>
            <a:pPr algn="ctr">
              <a:lnSpc>
                <a:spcPts val="4510"/>
              </a:lnSpc>
            </a:pPr>
            <a:r>
              <a:rPr lang="en-US" sz="4100" spc="-41">
                <a:solidFill>
                  <a:srgbClr val="FCFCFD"/>
                </a:solidFill>
                <a:latin typeface="DM Sans Bold"/>
              </a:rPr>
              <a:t>Thank You For Taking The Time To Judge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514821" y="1197583"/>
            <a:ext cx="8865089" cy="5303771"/>
          </a:xfrm>
          <a:prstGeom prst="rect">
            <a:avLst/>
          </a:prstGeom>
        </p:spPr>
        <p:txBody>
          <a:bodyPr anchor="t" rtlCol="false" tIns="0" lIns="0" bIns="0" rIns="0">
            <a:spAutoFit/>
          </a:bodyPr>
          <a:lstStyle/>
          <a:p>
            <a:pPr>
              <a:lnSpc>
                <a:spcPts val="4338"/>
              </a:lnSpc>
            </a:pPr>
            <a:r>
              <a:rPr lang="en-US" sz="2271">
                <a:solidFill>
                  <a:srgbClr val="FEFEFE"/>
                </a:solidFill>
                <a:latin typeface="DM Sans"/>
              </a:rPr>
              <a:t>The purpose is to transport the audience into the world of the literature and reveal a greater truth! Entertainment with an artistic argument! Memorized with movement.</a:t>
            </a:r>
          </a:p>
          <a:p>
            <a:pPr>
              <a:lnSpc>
                <a:spcPts val="4338"/>
              </a:lnSpc>
            </a:pPr>
          </a:p>
          <a:p>
            <a:pPr marL="490379" indent="-245189" lvl="1">
              <a:lnSpc>
                <a:spcPts val="4338"/>
              </a:lnSpc>
              <a:buFont typeface="Arial"/>
              <a:buChar char="•"/>
            </a:pPr>
            <a:r>
              <a:rPr lang="en-US" sz="2271">
                <a:solidFill>
                  <a:srgbClr val="FEFEFE"/>
                </a:solidFill>
                <a:latin typeface="DM Sans"/>
              </a:rPr>
              <a:t>Dramatic Interp (DI)​</a:t>
            </a:r>
          </a:p>
          <a:p>
            <a:pPr marL="490379" indent="-245189" lvl="1">
              <a:lnSpc>
                <a:spcPts val="4338"/>
              </a:lnSpc>
              <a:buFont typeface="Arial"/>
              <a:buChar char="•"/>
            </a:pPr>
            <a:r>
              <a:rPr lang="en-US" sz="2271">
                <a:solidFill>
                  <a:srgbClr val="FEFEFE"/>
                </a:solidFill>
                <a:latin typeface="DM Sans"/>
              </a:rPr>
              <a:t>Humorous Interp (HI)​</a:t>
            </a:r>
          </a:p>
          <a:p>
            <a:pPr marL="490379" indent="-245189" lvl="1">
              <a:lnSpc>
                <a:spcPts val="4338"/>
              </a:lnSpc>
              <a:buFont typeface="Arial"/>
              <a:buChar char="•"/>
            </a:pPr>
            <a:r>
              <a:rPr lang="en-US" sz="2271">
                <a:solidFill>
                  <a:srgbClr val="FEFEFE"/>
                </a:solidFill>
                <a:latin typeface="DM Sans"/>
              </a:rPr>
              <a:t>Duo Interp (DUO)​</a:t>
            </a:r>
          </a:p>
          <a:p>
            <a:pPr marL="490379" indent="-245189" lvl="1">
              <a:lnSpc>
                <a:spcPts val="4338"/>
              </a:lnSpc>
              <a:buFont typeface="Arial"/>
              <a:buChar char="•"/>
            </a:pPr>
            <a:r>
              <a:rPr lang="en-US" sz="2271">
                <a:solidFill>
                  <a:srgbClr val="FEFEFE"/>
                </a:solidFill>
                <a:latin typeface="DM Sans"/>
              </a:rPr>
              <a:t>Program of Oral Interp (POI)​</a:t>
            </a:r>
          </a:p>
          <a:p>
            <a:pPr marL="490379" indent="-245189" lvl="1">
              <a:lnSpc>
                <a:spcPts val="4338"/>
              </a:lnSpc>
              <a:buFont typeface="Arial"/>
              <a:buChar char="•"/>
            </a:pPr>
            <a:r>
              <a:rPr lang="en-US" sz="2271">
                <a:solidFill>
                  <a:srgbClr val="FEFEFE"/>
                </a:solidFill>
                <a:latin typeface="DM Sans"/>
              </a:rPr>
              <a:t>10 Minute performances with 30-second grace (no penalty)</a:t>
            </a:r>
          </a:p>
          <a:p>
            <a:pPr algn="l">
              <a:lnSpc>
                <a:spcPts val="3088"/>
              </a:lnSpc>
            </a:pPr>
          </a:p>
        </p:txBody>
      </p:sp>
      <p:sp>
        <p:nvSpPr>
          <p:cNvPr name="Freeform 4" id="4"/>
          <p:cNvSpPr/>
          <p:nvPr/>
        </p:nvSpPr>
        <p:spPr>
          <a:xfrm flipH="false" flipV="false" rot="1982503">
            <a:off x="6956405" y="2737940"/>
            <a:ext cx="583044" cy="996678"/>
          </a:xfrm>
          <a:custGeom>
            <a:avLst/>
            <a:gdLst/>
            <a:ahLst/>
            <a:cxnLst/>
            <a:rect r="r" b="b" t="t" l="l"/>
            <a:pathLst>
              <a:path h="996678" w="583044">
                <a:moveTo>
                  <a:pt x="0" y="0"/>
                </a:moveTo>
                <a:lnTo>
                  <a:pt x="583043" y="0"/>
                </a:lnTo>
                <a:lnTo>
                  <a:pt x="583043" y="996678"/>
                </a:lnTo>
                <a:lnTo>
                  <a:pt x="0" y="996678"/>
                </a:lnTo>
                <a:lnTo>
                  <a:pt x="0" y="0"/>
                </a:lnTo>
                <a:close/>
              </a:path>
            </a:pathLst>
          </a:custGeom>
          <a:blipFill>
            <a:blip r:embed="rId3"/>
            <a:stretch>
              <a:fillRect l="0" t="0" r="0" b="0"/>
            </a:stretch>
          </a:blipFill>
        </p:spPr>
      </p:sp>
      <p:sp>
        <p:nvSpPr>
          <p:cNvPr name="Freeform 5" id="5"/>
          <p:cNvSpPr/>
          <p:nvPr/>
        </p:nvSpPr>
        <p:spPr>
          <a:xfrm flipH="false" flipV="false" rot="0">
            <a:off x="7983096" y="3735288"/>
            <a:ext cx="469445" cy="1178027"/>
          </a:xfrm>
          <a:custGeom>
            <a:avLst/>
            <a:gdLst/>
            <a:ahLst/>
            <a:cxnLst/>
            <a:rect r="r" b="b" t="t" l="l"/>
            <a:pathLst>
              <a:path h="1178027" w="469445">
                <a:moveTo>
                  <a:pt x="0" y="0"/>
                </a:moveTo>
                <a:lnTo>
                  <a:pt x="469445" y="0"/>
                </a:lnTo>
                <a:lnTo>
                  <a:pt x="469445" y="1178026"/>
                </a:lnTo>
                <a:lnTo>
                  <a:pt x="0" y="11780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5679268" y="3657600"/>
            <a:ext cx="833982" cy="1333402"/>
          </a:xfrm>
          <a:custGeom>
            <a:avLst/>
            <a:gdLst/>
            <a:ahLst/>
            <a:cxnLst/>
            <a:rect r="r" b="b" t="t" l="l"/>
            <a:pathLst>
              <a:path h="1333402" w="833982">
                <a:moveTo>
                  <a:pt x="0" y="0"/>
                </a:moveTo>
                <a:lnTo>
                  <a:pt x="833982" y="0"/>
                </a:lnTo>
                <a:lnTo>
                  <a:pt x="833982" y="1333402"/>
                </a:lnTo>
                <a:lnTo>
                  <a:pt x="0" y="13334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7690" y="415435"/>
            <a:ext cx="9578220" cy="613121"/>
          </a:xfrm>
          <a:prstGeom prst="rect">
            <a:avLst/>
          </a:prstGeom>
        </p:spPr>
        <p:txBody>
          <a:bodyPr anchor="t" rtlCol="false" tIns="0" lIns="0" bIns="0" rIns="0">
            <a:spAutoFit/>
          </a:bodyPr>
          <a:lstStyle/>
          <a:p>
            <a:pPr algn="ctr">
              <a:lnSpc>
                <a:spcPts val="4931"/>
              </a:lnSpc>
            </a:pPr>
            <a:r>
              <a:rPr lang="en-US" sz="3945" spc="-39">
                <a:solidFill>
                  <a:srgbClr val="FCFCFD"/>
                </a:solidFill>
                <a:latin typeface="DM Sans Bold"/>
              </a:rPr>
              <a:t>Interpretation of Literature Events</a:t>
            </a:r>
            <a:r>
              <a:rPr lang="en-US" sz="3945" spc="-39">
                <a:solidFill>
                  <a:srgbClr val="025FCC"/>
                </a:solidFill>
                <a:latin typeface="DM Sans Bold"/>
              </a:rPr>
              <a:t>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354312" y="1383686"/>
            <a:ext cx="9044975" cy="5199994"/>
          </a:xfrm>
          <a:prstGeom prst="rect">
            <a:avLst/>
          </a:prstGeom>
        </p:spPr>
        <p:txBody>
          <a:bodyPr anchor="t" rtlCol="false" tIns="0" lIns="0" bIns="0" rIns="0">
            <a:spAutoFit/>
          </a:bodyPr>
          <a:lstStyle/>
          <a:p>
            <a:pPr>
              <a:lnSpc>
                <a:spcPts val="3488"/>
              </a:lnSpc>
            </a:pPr>
            <a:r>
              <a:rPr lang="en-US" sz="2127">
                <a:solidFill>
                  <a:srgbClr val="FEFEFE"/>
                </a:solidFill>
                <a:latin typeface="DM Sans Bold"/>
              </a:rPr>
              <a:t>  Performance should: </a:t>
            </a:r>
            <a:r>
              <a:rPr lang="en-US" sz="2127">
                <a:solidFill>
                  <a:srgbClr val="FEFEFE"/>
                </a:solidFill>
                <a:latin typeface="DM Sans Bold"/>
              </a:rPr>
              <a:t>:​</a:t>
            </a:r>
          </a:p>
          <a:p>
            <a:pPr marL="459268" indent="-229634" lvl="1">
              <a:lnSpc>
                <a:spcPts val="3488"/>
              </a:lnSpc>
              <a:buFont typeface="Arial"/>
              <a:buChar char="•"/>
            </a:pPr>
            <a:r>
              <a:rPr lang="en-US" sz="2127">
                <a:solidFill>
                  <a:srgbClr val="FEFEFE"/>
                </a:solidFill>
                <a:latin typeface="DM Sans"/>
              </a:rPr>
              <a:t>Follow a clear storyline. The story arc builds to a climax.​</a:t>
            </a:r>
          </a:p>
          <a:p>
            <a:pPr marL="459268" indent="-229634" lvl="1">
              <a:lnSpc>
                <a:spcPts val="3488"/>
              </a:lnSpc>
              <a:buFont typeface="Arial"/>
              <a:buChar char="•"/>
            </a:pPr>
            <a:r>
              <a:rPr lang="en-US" sz="2127">
                <a:solidFill>
                  <a:srgbClr val="FEFEFE"/>
                </a:solidFill>
                <a:latin typeface="DM Sans"/>
              </a:rPr>
              <a:t>Be relatable to the audience.​</a:t>
            </a:r>
          </a:p>
          <a:p>
            <a:pPr marL="459268" indent="-229634" lvl="1">
              <a:lnSpc>
                <a:spcPts val="3488"/>
              </a:lnSpc>
              <a:buFont typeface="Arial"/>
              <a:buChar char="•"/>
            </a:pPr>
            <a:r>
              <a:rPr lang="en-US" sz="2127">
                <a:solidFill>
                  <a:srgbClr val="FEFEFE"/>
                </a:solidFill>
                <a:latin typeface="DM Sans"/>
              </a:rPr>
              <a:t>Have emotional appeal – good DI includes humor, and good HI includes serious messages!</a:t>
            </a:r>
          </a:p>
          <a:p>
            <a:pPr>
              <a:lnSpc>
                <a:spcPts val="3488"/>
              </a:lnSpc>
            </a:pPr>
            <a:r>
              <a:rPr lang="en-US" sz="2127">
                <a:solidFill>
                  <a:srgbClr val="FEFEFE"/>
                </a:solidFill>
                <a:latin typeface="DM Sans"/>
              </a:rPr>
              <a:t>  </a:t>
            </a:r>
            <a:r>
              <a:rPr lang="en-US" sz="2127">
                <a:solidFill>
                  <a:srgbClr val="FEFEFE"/>
                </a:solidFill>
                <a:latin typeface="DM Sans Bold"/>
              </a:rPr>
              <a:t> Performer(s) should:</a:t>
            </a:r>
          </a:p>
          <a:p>
            <a:pPr marL="459268" indent="-229634" lvl="1">
              <a:lnSpc>
                <a:spcPts val="3488"/>
              </a:lnSpc>
              <a:buFont typeface="Arial"/>
              <a:buChar char="•"/>
            </a:pPr>
            <a:r>
              <a:rPr lang="en-US" sz="2127">
                <a:solidFill>
                  <a:srgbClr val="FEFEFE"/>
                </a:solidFill>
                <a:latin typeface="DM Sans"/>
              </a:rPr>
              <a:t>Use the tools of vocal variety (pitch, pace, etc), accents, sound effects, character voices, and silence for effect​</a:t>
            </a:r>
          </a:p>
          <a:p>
            <a:pPr marL="459268" indent="-229634" lvl="1">
              <a:lnSpc>
                <a:spcPts val="3488"/>
              </a:lnSpc>
              <a:buFont typeface="Arial"/>
              <a:buChar char="•"/>
            </a:pPr>
            <a:r>
              <a:rPr lang="en-US" sz="2127">
                <a:solidFill>
                  <a:srgbClr val="FEFEFE"/>
                </a:solidFill>
                <a:latin typeface="DM Sans"/>
              </a:rPr>
              <a:t>Use physicality and movement to maximize the message​</a:t>
            </a:r>
          </a:p>
          <a:p>
            <a:pPr marL="459268" indent="-229634" lvl="1">
              <a:lnSpc>
                <a:spcPts val="3488"/>
              </a:lnSpc>
              <a:buFont typeface="Arial"/>
              <a:buChar char="•"/>
            </a:pPr>
            <a:r>
              <a:rPr lang="en-US" sz="2127">
                <a:solidFill>
                  <a:srgbClr val="FEFEFE"/>
                </a:solidFill>
                <a:latin typeface="DM Sans"/>
              </a:rPr>
              <a:t>Connect with the audience to transport them to the world of the literature​</a:t>
            </a:r>
          </a:p>
          <a:p>
            <a:pPr algn="l">
              <a:lnSpc>
                <a:spcPts val="3127"/>
              </a:lnSpc>
              <a:spcBef>
                <a:spcPct val="0"/>
              </a:spcBef>
            </a:pPr>
            <a:r>
              <a:rPr lang="en-US" sz="2127">
                <a:solidFill>
                  <a:srgbClr val="FEFEFE"/>
                </a:solidFill>
                <a:latin typeface="DM Sans"/>
              </a:rPr>
              <a:t>   </a:t>
            </a:r>
          </a:p>
        </p:txBody>
      </p:sp>
      <p:sp>
        <p:nvSpPr>
          <p:cNvPr name="Freeform 4" id="4"/>
          <p:cNvSpPr/>
          <p:nvPr/>
        </p:nvSpPr>
        <p:spPr>
          <a:xfrm flipH="false" flipV="false" rot="0">
            <a:off x="8249943" y="1210672"/>
            <a:ext cx="772137" cy="1087365"/>
          </a:xfrm>
          <a:custGeom>
            <a:avLst/>
            <a:gdLst/>
            <a:ahLst/>
            <a:cxnLst/>
            <a:rect r="r" b="b" t="t" l="l"/>
            <a:pathLst>
              <a:path h="1087365" w="772137">
                <a:moveTo>
                  <a:pt x="0" y="0"/>
                </a:moveTo>
                <a:lnTo>
                  <a:pt x="772137" y="0"/>
                </a:lnTo>
                <a:lnTo>
                  <a:pt x="772137" y="1087365"/>
                </a:lnTo>
                <a:lnTo>
                  <a:pt x="0" y="10873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547611" y="452607"/>
            <a:ext cx="8658377" cy="576875"/>
          </a:xfrm>
          <a:prstGeom prst="rect">
            <a:avLst/>
          </a:prstGeom>
        </p:spPr>
        <p:txBody>
          <a:bodyPr anchor="t" rtlCol="false" tIns="0" lIns="0" bIns="0" rIns="0">
            <a:spAutoFit/>
          </a:bodyPr>
          <a:lstStyle/>
          <a:p>
            <a:pPr algn="ctr">
              <a:lnSpc>
                <a:spcPts val="4575"/>
              </a:lnSpc>
            </a:pPr>
            <a:r>
              <a:rPr lang="en-US" sz="3910" spc="-39">
                <a:solidFill>
                  <a:srgbClr val="FCFCFD"/>
                </a:solidFill>
                <a:latin typeface="DM Sans Bold"/>
              </a:rPr>
              <a:t>Interpretation of Literature Events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1708672">
            <a:off x="7732011" y="5097932"/>
            <a:ext cx="805532" cy="1377009"/>
          </a:xfrm>
          <a:custGeom>
            <a:avLst/>
            <a:gdLst/>
            <a:ahLst/>
            <a:cxnLst/>
            <a:rect r="r" b="b" t="t" l="l"/>
            <a:pathLst>
              <a:path h="1377009" w="805532">
                <a:moveTo>
                  <a:pt x="0" y="0"/>
                </a:moveTo>
                <a:lnTo>
                  <a:pt x="805532" y="0"/>
                </a:lnTo>
                <a:lnTo>
                  <a:pt x="805532" y="1377009"/>
                </a:lnTo>
                <a:lnTo>
                  <a:pt x="0" y="1377009"/>
                </a:lnTo>
                <a:lnTo>
                  <a:pt x="0" y="0"/>
                </a:lnTo>
                <a:close/>
              </a:path>
            </a:pathLst>
          </a:custGeom>
          <a:blipFill>
            <a:blip r:embed="rId3"/>
            <a:stretch>
              <a:fillRect l="0" t="0" r="0" b="0"/>
            </a:stretch>
          </a:blipFill>
        </p:spPr>
      </p:sp>
      <p:sp>
        <p:nvSpPr>
          <p:cNvPr name="TextBox 4" id="4"/>
          <p:cNvSpPr txBox="true"/>
          <p:nvPr/>
        </p:nvSpPr>
        <p:spPr>
          <a:xfrm rot="0">
            <a:off x="645432" y="1251378"/>
            <a:ext cx="8376648" cy="4410846"/>
          </a:xfrm>
          <a:prstGeom prst="rect">
            <a:avLst/>
          </a:prstGeom>
        </p:spPr>
        <p:txBody>
          <a:bodyPr anchor="t" rtlCol="false" tIns="0" lIns="0" bIns="0" rIns="0">
            <a:spAutoFit/>
          </a:bodyPr>
          <a:lstStyle/>
          <a:p>
            <a:pPr marL="511968" indent="-255984" lvl="1">
              <a:lnSpc>
                <a:spcPts val="5193"/>
              </a:lnSpc>
              <a:buFont typeface="Arial"/>
              <a:buChar char="•"/>
            </a:pPr>
            <a:r>
              <a:rPr lang="en-US" sz="2371">
                <a:solidFill>
                  <a:srgbClr val="FEFEFE"/>
                </a:solidFill>
                <a:latin typeface="DM Sans"/>
              </a:rPr>
              <a:t>  Program of Oral Interp (POI) – the p</a:t>
            </a:r>
            <a:r>
              <a:rPr lang="en-US" sz="2371">
                <a:solidFill>
                  <a:srgbClr val="FEFEFE"/>
                </a:solidFill>
                <a:latin typeface="DM Sans"/>
              </a:rPr>
              <a:t>erformer uses a binder/script. It can be used as a prop. Movement and use of space are a plus.​</a:t>
            </a:r>
          </a:p>
          <a:p>
            <a:pPr marL="511968" indent="-255984" lvl="1">
              <a:lnSpc>
                <a:spcPts val="5193"/>
              </a:lnSpc>
              <a:buFont typeface="Arial"/>
              <a:buChar char="•"/>
            </a:pPr>
            <a:r>
              <a:rPr lang="en-US" sz="2371">
                <a:solidFill>
                  <a:srgbClr val="FEFEFE"/>
                </a:solidFill>
                <a:latin typeface="DM Sans"/>
              </a:rPr>
              <a:t>POI – presents a variety of different types of literature – plays, poetry, song lyrics, ﬁlm scripts, government documents… published work.</a:t>
            </a:r>
          </a:p>
          <a:p>
            <a:pPr algn="l">
              <a:lnSpc>
                <a:spcPts val="3485"/>
              </a:lnSpc>
              <a:spcBef>
                <a:spcPct val="0"/>
              </a:spcBef>
            </a:pPr>
            <a:r>
              <a:rPr lang="en-US" sz="2371">
                <a:solidFill>
                  <a:srgbClr val="FEFEFE"/>
                </a:solidFill>
                <a:latin typeface="DM Sans"/>
              </a:rPr>
              <a:t>   </a:t>
            </a:r>
          </a:p>
        </p:txBody>
      </p:sp>
      <p:sp>
        <p:nvSpPr>
          <p:cNvPr name="Freeform 5" id="5"/>
          <p:cNvSpPr/>
          <p:nvPr/>
        </p:nvSpPr>
        <p:spPr>
          <a:xfrm flipH="false" flipV="false" rot="0">
            <a:off x="333960" y="4505685"/>
            <a:ext cx="795121" cy="2313078"/>
          </a:xfrm>
          <a:custGeom>
            <a:avLst/>
            <a:gdLst/>
            <a:ahLst/>
            <a:cxnLst/>
            <a:rect r="r" b="b" t="t" l="l"/>
            <a:pathLst>
              <a:path h="2313078" w="795121">
                <a:moveTo>
                  <a:pt x="0" y="0"/>
                </a:moveTo>
                <a:lnTo>
                  <a:pt x="795120" y="0"/>
                </a:lnTo>
                <a:lnTo>
                  <a:pt x="795120" y="2313078"/>
                </a:lnTo>
                <a:lnTo>
                  <a:pt x="0" y="23130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664746" y="442987"/>
            <a:ext cx="8424107" cy="586592"/>
          </a:xfrm>
          <a:prstGeom prst="rect">
            <a:avLst/>
          </a:prstGeom>
        </p:spPr>
        <p:txBody>
          <a:bodyPr anchor="t" rtlCol="false" tIns="0" lIns="0" bIns="0" rIns="0">
            <a:spAutoFit/>
          </a:bodyPr>
          <a:lstStyle/>
          <a:p>
            <a:pPr algn="ctr">
              <a:lnSpc>
                <a:spcPts val="4634"/>
              </a:lnSpc>
            </a:pPr>
            <a:r>
              <a:rPr lang="en-US" sz="3961" spc="-39">
                <a:solidFill>
                  <a:srgbClr val="FCFCFD"/>
                </a:solidFill>
                <a:latin typeface="DM Sans Bold"/>
              </a:rPr>
              <a:t>Interpretation of Literature Events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4354886" y="510964"/>
            <a:ext cx="1042542" cy="938288"/>
          </a:xfrm>
          <a:custGeom>
            <a:avLst/>
            <a:gdLst/>
            <a:ahLst/>
            <a:cxnLst/>
            <a:rect r="r" b="b" t="t" l="l"/>
            <a:pathLst>
              <a:path h="938288" w="1042542">
                <a:moveTo>
                  <a:pt x="0" y="0"/>
                </a:moveTo>
                <a:lnTo>
                  <a:pt x="1042543" y="0"/>
                </a:lnTo>
                <a:lnTo>
                  <a:pt x="1042543" y="938288"/>
                </a:lnTo>
                <a:lnTo>
                  <a:pt x="0" y="938288"/>
                </a:lnTo>
                <a:lnTo>
                  <a:pt x="0" y="0"/>
                </a:lnTo>
                <a:close/>
              </a:path>
            </a:pathLst>
          </a:custGeom>
          <a:blipFill>
            <a:blip r:embed="rId2"/>
            <a:stretch>
              <a:fillRect l="0" t="0" r="0" b="0"/>
            </a:stretch>
          </a:blipFill>
        </p:spPr>
      </p:sp>
      <p:sp>
        <p:nvSpPr>
          <p:cNvPr name="Freeform 3" id="3"/>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stretch>
              <a:fillRect l="0" t="0" r="0" b="0"/>
            </a:stretch>
          </a:blipFill>
        </p:spPr>
      </p:sp>
      <p:sp>
        <p:nvSpPr>
          <p:cNvPr name="TextBox 4" id="4"/>
          <p:cNvSpPr txBox="true"/>
          <p:nvPr/>
        </p:nvSpPr>
        <p:spPr>
          <a:xfrm rot="0">
            <a:off x="329562" y="1334617"/>
            <a:ext cx="9094476" cy="5609665"/>
          </a:xfrm>
          <a:prstGeom prst="rect">
            <a:avLst/>
          </a:prstGeom>
        </p:spPr>
        <p:txBody>
          <a:bodyPr anchor="t" rtlCol="false" tIns="0" lIns="0" bIns="0" rIns="0">
            <a:spAutoFit/>
          </a:bodyPr>
          <a:lstStyle/>
          <a:p>
            <a:pPr>
              <a:lnSpc>
                <a:spcPts val="3224"/>
              </a:lnSpc>
            </a:pPr>
            <a:r>
              <a:rPr lang="en-US" sz="2371">
                <a:solidFill>
                  <a:srgbClr val="FEFEFE"/>
                </a:solidFill>
                <a:latin typeface="DM Sans Bold"/>
              </a:rPr>
              <a:t>Identify what the performer did  well:</a:t>
            </a:r>
          </a:p>
          <a:p>
            <a:pPr marL="511968" indent="-255984" lvl="1">
              <a:lnSpc>
                <a:spcPts val="3509"/>
              </a:lnSpc>
              <a:buFont typeface="Arial"/>
              <a:buChar char="•"/>
            </a:pPr>
            <a:r>
              <a:rPr lang="en-US" sz="2371">
                <a:solidFill>
                  <a:srgbClr val="FEFEFE"/>
                </a:solidFill>
                <a:latin typeface="DM Sans"/>
              </a:rPr>
              <a:t>“I love the opening moment! When you slowly turn to face us… wow!”​</a:t>
            </a:r>
          </a:p>
          <a:p>
            <a:pPr marL="511968" indent="-255984" lvl="1">
              <a:lnSpc>
                <a:spcPts val="3509"/>
              </a:lnSpc>
              <a:buFont typeface="Arial"/>
              <a:buChar char="•"/>
            </a:pPr>
            <a:r>
              <a:rPr lang="en-US" sz="2371">
                <a:solidFill>
                  <a:srgbClr val="FEFEFE"/>
                </a:solidFill>
                <a:latin typeface="DM Sans"/>
              </a:rPr>
              <a:t>“Nice use of pantomime to establish your character is in the kitchen.”​</a:t>
            </a:r>
          </a:p>
          <a:p>
            <a:pPr marL="511968" indent="-255984" lvl="1">
              <a:lnSpc>
                <a:spcPts val="3509"/>
              </a:lnSpc>
              <a:buFont typeface="Arial"/>
              <a:buChar char="•"/>
            </a:pPr>
            <a:r>
              <a:rPr lang="en-US" sz="2371">
                <a:solidFill>
                  <a:srgbClr val="FEFEFE"/>
                </a:solidFill>
                <a:latin typeface="DM Sans"/>
              </a:rPr>
              <a:t>“Loved the quotation at the beginning of your introduction.”​</a:t>
            </a:r>
          </a:p>
          <a:p>
            <a:pPr marL="511968" indent="-255984" lvl="1">
              <a:lnSpc>
                <a:spcPts val="3509"/>
              </a:lnSpc>
              <a:buFont typeface="Arial"/>
              <a:buChar char="•"/>
            </a:pPr>
            <a:r>
              <a:rPr lang="en-US" sz="2371">
                <a:solidFill>
                  <a:srgbClr val="FEFEFE"/>
                </a:solidFill>
                <a:latin typeface="DM Sans"/>
              </a:rPr>
              <a:t>“This is a really important issue. Thank you for bringing it to our attention.”​</a:t>
            </a:r>
          </a:p>
          <a:p>
            <a:pPr marL="511968" indent="-255984" lvl="1">
              <a:lnSpc>
                <a:spcPts val="3509"/>
              </a:lnSpc>
              <a:buFont typeface="Arial"/>
              <a:buChar char="•"/>
            </a:pPr>
            <a:r>
              <a:rPr lang="en-US" sz="2371">
                <a:solidFill>
                  <a:srgbClr val="FEFEFE"/>
                </a:solidFill>
                <a:latin typeface="DM Sans"/>
              </a:rPr>
              <a:t>“Wow, great job keeping characters separate and easy to follow!”​</a:t>
            </a:r>
          </a:p>
          <a:p>
            <a:pPr marL="511968" indent="-255984" lvl="1">
              <a:lnSpc>
                <a:spcPts val="3509"/>
              </a:lnSpc>
              <a:buFont typeface="Arial"/>
              <a:buChar char="•"/>
            </a:pPr>
            <a:r>
              <a:rPr lang="en-US" sz="2371">
                <a:solidFill>
                  <a:srgbClr val="FEFEFE"/>
                </a:solidFill>
                <a:latin typeface="DM Sans"/>
              </a:rPr>
              <a:t>“Use of sound effects was really cool! How do you do that?”​</a:t>
            </a:r>
          </a:p>
          <a:p>
            <a:pPr marL="511968" indent="-255984" lvl="1">
              <a:lnSpc>
                <a:spcPts val="3509"/>
              </a:lnSpc>
              <a:buFont typeface="Arial"/>
              <a:buChar char="•"/>
            </a:pPr>
            <a:r>
              <a:rPr lang="en-US" sz="2371">
                <a:solidFill>
                  <a:srgbClr val="FEFEFE"/>
                </a:solidFill>
                <a:latin typeface="DM Sans"/>
              </a:rPr>
              <a:t>“Thank you for not screaming. Sometimes less is more.”</a:t>
            </a:r>
          </a:p>
          <a:p>
            <a:pPr algn="l">
              <a:lnSpc>
                <a:spcPts val="3224"/>
              </a:lnSpc>
            </a:pPr>
          </a:p>
        </p:txBody>
      </p:sp>
      <p:sp>
        <p:nvSpPr>
          <p:cNvPr name="TextBox 5" id="5"/>
          <p:cNvSpPr txBox="true"/>
          <p:nvPr/>
        </p:nvSpPr>
        <p:spPr>
          <a:xfrm rot="0">
            <a:off x="2825773" y="337202"/>
            <a:ext cx="4102053" cy="693387"/>
          </a:xfrm>
          <a:prstGeom prst="rect">
            <a:avLst/>
          </a:prstGeom>
        </p:spPr>
        <p:txBody>
          <a:bodyPr anchor="t" rtlCol="false" tIns="0" lIns="0" bIns="0" rIns="0">
            <a:spAutoFit/>
          </a:bodyPr>
          <a:lstStyle/>
          <a:p>
            <a:pPr algn="ctr">
              <a:lnSpc>
                <a:spcPts val="5743"/>
              </a:lnSpc>
            </a:pPr>
            <a:r>
              <a:rPr lang="en-US" sz="3961" spc="-39">
                <a:solidFill>
                  <a:srgbClr val="FCFCFD"/>
                </a:solidFill>
                <a:latin typeface="DM Sans Bold"/>
              </a:rPr>
              <a:t>Ballots For Interp</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4354886" y="510964"/>
            <a:ext cx="1042542" cy="938288"/>
          </a:xfrm>
          <a:custGeom>
            <a:avLst/>
            <a:gdLst/>
            <a:ahLst/>
            <a:cxnLst/>
            <a:rect r="r" b="b" t="t" l="l"/>
            <a:pathLst>
              <a:path h="938288" w="1042542">
                <a:moveTo>
                  <a:pt x="0" y="0"/>
                </a:moveTo>
                <a:lnTo>
                  <a:pt x="1042543" y="0"/>
                </a:lnTo>
                <a:lnTo>
                  <a:pt x="1042543" y="938288"/>
                </a:lnTo>
                <a:lnTo>
                  <a:pt x="0" y="938288"/>
                </a:lnTo>
                <a:lnTo>
                  <a:pt x="0" y="0"/>
                </a:lnTo>
                <a:close/>
              </a:path>
            </a:pathLst>
          </a:custGeom>
          <a:blipFill>
            <a:blip r:embed="rId2"/>
            <a:stretch>
              <a:fillRect l="0" t="0" r="0" b="0"/>
            </a:stretch>
          </a:blipFill>
        </p:spPr>
      </p:sp>
      <p:sp>
        <p:nvSpPr>
          <p:cNvPr name="Freeform 3" id="3"/>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stretch>
              <a:fillRect l="0" t="0" r="0" b="0"/>
            </a:stretch>
          </a:blipFill>
        </p:spPr>
      </p:sp>
      <p:sp>
        <p:nvSpPr>
          <p:cNvPr name="TextBox 4" id="4"/>
          <p:cNvSpPr txBox="true"/>
          <p:nvPr/>
        </p:nvSpPr>
        <p:spPr>
          <a:xfrm rot="0">
            <a:off x="323682" y="1141964"/>
            <a:ext cx="9106236" cy="5002697"/>
          </a:xfrm>
          <a:prstGeom prst="rect">
            <a:avLst/>
          </a:prstGeom>
        </p:spPr>
        <p:txBody>
          <a:bodyPr anchor="t" rtlCol="false" tIns="0" lIns="0" bIns="0" rIns="0">
            <a:spAutoFit/>
          </a:bodyPr>
          <a:lstStyle/>
          <a:p>
            <a:pPr>
              <a:lnSpc>
                <a:spcPts val="3088"/>
              </a:lnSpc>
            </a:pPr>
            <a:r>
              <a:rPr lang="en-US" sz="2271">
                <a:solidFill>
                  <a:srgbClr val="FEFEFE"/>
                </a:solidFill>
                <a:latin typeface="DM Sans Bold"/>
              </a:rPr>
              <a:t>Identify what the performer did  not do well or that needs work:</a:t>
            </a:r>
          </a:p>
          <a:p>
            <a:pPr>
              <a:lnSpc>
                <a:spcPts val="3679"/>
              </a:lnSpc>
            </a:pPr>
          </a:p>
          <a:p>
            <a:pPr marL="490379" indent="-245189" lvl="1">
              <a:lnSpc>
                <a:spcPts val="3679"/>
              </a:lnSpc>
              <a:buFont typeface="Arial"/>
              <a:buChar char="•"/>
            </a:pPr>
            <a:r>
              <a:rPr lang="en-US" sz="2271">
                <a:solidFill>
                  <a:srgbClr val="FEFEFE"/>
                </a:solidFill>
                <a:latin typeface="DM Sans"/>
              </a:rPr>
              <a:t>“I’m uncertain of the opening pantomime. What is your character doing?”​</a:t>
            </a:r>
          </a:p>
          <a:p>
            <a:pPr marL="490379" indent="-245189" lvl="1">
              <a:lnSpc>
                <a:spcPts val="3679"/>
              </a:lnSpc>
              <a:buFont typeface="Arial"/>
              <a:buChar char="•"/>
            </a:pPr>
            <a:r>
              <a:rPr lang="en-US" sz="2271">
                <a:solidFill>
                  <a:srgbClr val="FEFEFE"/>
                </a:solidFill>
                <a:latin typeface="DM Sans"/>
              </a:rPr>
              <a:t>“You have a lot of characters. How might you make that more clear? Posture? Face? Gestures? ”​</a:t>
            </a:r>
          </a:p>
          <a:p>
            <a:pPr marL="490379" indent="-245189" lvl="1">
              <a:lnSpc>
                <a:spcPts val="3679"/>
              </a:lnSpc>
              <a:buFont typeface="Arial"/>
              <a:buChar char="•"/>
            </a:pPr>
            <a:r>
              <a:rPr lang="en-US" sz="2271">
                <a:solidFill>
                  <a:srgbClr val="FEFEFE"/>
                </a:solidFill>
                <a:latin typeface="DM Sans"/>
              </a:rPr>
              <a:t>“Your accent tends to fade in and out. Work on consistency.”​</a:t>
            </a:r>
          </a:p>
          <a:p>
            <a:pPr marL="490379" indent="-245189" lvl="1">
              <a:lnSpc>
                <a:spcPts val="3679"/>
              </a:lnSpc>
              <a:buFont typeface="Arial"/>
              <a:buChar char="•"/>
            </a:pPr>
            <a:r>
              <a:rPr lang="en-US" sz="2271">
                <a:solidFill>
                  <a:srgbClr val="FEFEFE"/>
                </a:solidFill>
                <a:latin typeface="DM Sans"/>
              </a:rPr>
              <a:t>“Nice moment at the climax, but you rushed right out of it. A moment of quiet might help the audience to feel the moment.”​</a:t>
            </a:r>
          </a:p>
          <a:p>
            <a:pPr algn="l" marL="490379" indent="-245189" lvl="1">
              <a:lnSpc>
                <a:spcPts val="3679"/>
              </a:lnSpc>
              <a:buFont typeface="Arial"/>
              <a:buChar char="•"/>
            </a:pPr>
            <a:r>
              <a:rPr lang="en-US" sz="2271">
                <a:solidFill>
                  <a:srgbClr val="FEFEFE"/>
                </a:solidFill>
                <a:latin typeface="DM Sans"/>
              </a:rPr>
              <a:t>“The story was confusing to me. I’m not sure how scenes connected.”</a:t>
            </a:r>
          </a:p>
        </p:txBody>
      </p:sp>
      <p:sp>
        <p:nvSpPr>
          <p:cNvPr name="TextBox 5" id="5"/>
          <p:cNvSpPr txBox="true"/>
          <p:nvPr/>
        </p:nvSpPr>
        <p:spPr>
          <a:xfrm rot="0">
            <a:off x="2772850" y="337202"/>
            <a:ext cx="4207901" cy="693387"/>
          </a:xfrm>
          <a:prstGeom prst="rect">
            <a:avLst/>
          </a:prstGeom>
        </p:spPr>
        <p:txBody>
          <a:bodyPr anchor="t" rtlCol="false" tIns="0" lIns="0" bIns="0" rIns="0">
            <a:spAutoFit/>
          </a:bodyPr>
          <a:lstStyle/>
          <a:p>
            <a:pPr algn="ctr">
              <a:lnSpc>
                <a:spcPts val="5743"/>
              </a:lnSpc>
            </a:pPr>
            <a:r>
              <a:rPr lang="en-US" sz="3961" spc="-39">
                <a:solidFill>
                  <a:srgbClr val="FCFCFD"/>
                </a:solidFill>
                <a:latin typeface="DM Sans Bold"/>
              </a:rPr>
              <a:t>Ballots For Interp</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375724" y="988322"/>
            <a:ext cx="9002152" cy="6885705"/>
          </a:xfrm>
          <a:prstGeom prst="rect">
            <a:avLst/>
          </a:prstGeom>
        </p:spPr>
        <p:txBody>
          <a:bodyPr anchor="t" rtlCol="false" tIns="0" lIns="0" bIns="0" rIns="0">
            <a:spAutoFit/>
          </a:bodyPr>
          <a:lstStyle/>
          <a:p>
            <a:pPr>
              <a:lnSpc>
                <a:spcPts val="3245"/>
              </a:lnSpc>
            </a:pPr>
            <a:r>
              <a:rPr lang="en-US" sz="2386">
                <a:solidFill>
                  <a:srgbClr val="FEFEFE"/>
                </a:solidFill>
                <a:latin typeface="DM Sans Bold"/>
              </a:rPr>
              <a:t> Students work hard!​</a:t>
            </a:r>
          </a:p>
          <a:p>
            <a:pPr>
              <a:lnSpc>
                <a:spcPts val="3245"/>
              </a:lnSpc>
            </a:pPr>
          </a:p>
          <a:p>
            <a:pPr marL="515262" indent="-257631" lvl="1">
              <a:lnSpc>
                <a:spcPts val="3245"/>
              </a:lnSpc>
              <a:buFont typeface="Arial"/>
              <a:buChar char="•"/>
            </a:pPr>
            <a:r>
              <a:rPr lang="en-US" sz="2386">
                <a:solidFill>
                  <a:srgbClr val="FEFEFE"/>
                </a:solidFill>
                <a:latin typeface="DM Sans"/>
              </a:rPr>
              <a:t>They do not need </a:t>
            </a:r>
            <a:r>
              <a:rPr lang="en-US" sz="2386">
                <a:solidFill>
                  <a:srgbClr val="FEFEFE"/>
                </a:solidFill>
                <a:latin typeface="DM Sans"/>
              </a:rPr>
              <a:t>criticism on things that may be out of their control</a:t>
            </a:r>
          </a:p>
          <a:p>
            <a:pPr>
              <a:lnSpc>
                <a:spcPts val="3245"/>
              </a:lnSpc>
            </a:pPr>
          </a:p>
          <a:p>
            <a:pPr>
              <a:lnSpc>
                <a:spcPts val="3245"/>
              </a:lnSpc>
            </a:pPr>
            <a:r>
              <a:rPr lang="en-US" sz="2386">
                <a:solidFill>
                  <a:srgbClr val="FEFEFE"/>
                </a:solidFill>
                <a:latin typeface="DM Sans Bold"/>
              </a:rPr>
              <a:t>Avoid the following:​</a:t>
            </a:r>
          </a:p>
          <a:p>
            <a:pPr marL="515262" indent="-257631" lvl="1">
              <a:lnSpc>
                <a:spcPts val="3555"/>
              </a:lnSpc>
              <a:buFont typeface="Arial"/>
              <a:buChar char="•"/>
            </a:pPr>
            <a:r>
              <a:rPr lang="en-US" sz="2386">
                <a:solidFill>
                  <a:srgbClr val="FEFEFE"/>
                </a:solidFill>
                <a:latin typeface="DM Sans"/>
              </a:rPr>
              <a:t>“You need to wear a suit!”​</a:t>
            </a:r>
          </a:p>
          <a:p>
            <a:pPr marL="515262" indent="-257631" lvl="1">
              <a:lnSpc>
                <a:spcPts val="3555"/>
              </a:lnSpc>
              <a:buFont typeface="Arial"/>
              <a:buChar char="•"/>
            </a:pPr>
            <a:r>
              <a:rPr lang="en-US" sz="2386">
                <a:solidFill>
                  <a:srgbClr val="FEFEFE"/>
                </a:solidFill>
                <a:latin typeface="DM Sans"/>
              </a:rPr>
              <a:t>Your voice is too shrill.​</a:t>
            </a:r>
          </a:p>
          <a:p>
            <a:pPr marL="515262" indent="-257631" lvl="1">
              <a:lnSpc>
                <a:spcPts val="3555"/>
              </a:lnSpc>
              <a:buFont typeface="Arial"/>
              <a:buChar char="•"/>
            </a:pPr>
            <a:r>
              <a:rPr lang="en-US" sz="2386">
                <a:solidFill>
                  <a:srgbClr val="FEFEFE"/>
                </a:solidFill>
                <a:latin typeface="DM Sans"/>
              </a:rPr>
              <a:t>“Your skirt is too tight” or “You should wear make-up”​</a:t>
            </a:r>
          </a:p>
          <a:p>
            <a:pPr marL="515262" indent="-257631" lvl="1">
              <a:lnSpc>
                <a:spcPts val="3555"/>
              </a:lnSpc>
              <a:buFont typeface="Arial"/>
              <a:buChar char="•"/>
            </a:pPr>
            <a:r>
              <a:rPr lang="en-US" sz="2386">
                <a:solidFill>
                  <a:srgbClr val="FEFEFE"/>
                </a:solidFill>
                <a:latin typeface="DM Sans"/>
              </a:rPr>
              <a:t>“I disagree. I work in banking and I know that is not true”​</a:t>
            </a:r>
          </a:p>
          <a:p>
            <a:pPr marL="515262" indent="-257631" lvl="1">
              <a:lnSpc>
                <a:spcPts val="3555"/>
              </a:lnSpc>
              <a:buFont typeface="Arial"/>
              <a:buChar char="•"/>
            </a:pPr>
            <a:r>
              <a:rPr lang="en-US" sz="2386">
                <a:solidFill>
                  <a:srgbClr val="FEFEFE"/>
                </a:solidFill>
                <a:latin typeface="DM Sans"/>
              </a:rPr>
              <a:t>“That is ridiculous. No one believes that” “That is stupid.”​</a:t>
            </a:r>
          </a:p>
          <a:p>
            <a:pPr marL="515262" indent="-257631" lvl="1">
              <a:lnSpc>
                <a:spcPts val="3555"/>
              </a:lnSpc>
              <a:buFont typeface="Arial"/>
              <a:buChar char="•"/>
            </a:pPr>
            <a:r>
              <a:rPr lang="en-US" sz="2386">
                <a:solidFill>
                  <a:srgbClr val="FEFEFE"/>
                </a:solidFill>
                <a:latin typeface="DM Sans"/>
              </a:rPr>
              <a:t>You’re obviously cheating.” (If you feel there has been a rule infraction, bring it to the tab room immediately! Say nothing to students or others.)</a:t>
            </a:r>
          </a:p>
          <a:p>
            <a:pPr>
              <a:lnSpc>
                <a:spcPts val="3532"/>
              </a:lnSpc>
            </a:pPr>
          </a:p>
          <a:p>
            <a:pPr algn="l">
              <a:lnSpc>
                <a:spcPts val="3245"/>
              </a:lnSpc>
            </a:pPr>
          </a:p>
        </p:txBody>
      </p:sp>
      <p:sp>
        <p:nvSpPr>
          <p:cNvPr name="Freeform 4" id="4"/>
          <p:cNvSpPr/>
          <p:nvPr/>
        </p:nvSpPr>
        <p:spPr>
          <a:xfrm flipH="false" flipV="false" rot="0">
            <a:off x="6352878" y="2463556"/>
            <a:ext cx="1883247" cy="1638425"/>
          </a:xfrm>
          <a:custGeom>
            <a:avLst/>
            <a:gdLst/>
            <a:ahLst/>
            <a:cxnLst/>
            <a:rect r="r" b="b" t="t" l="l"/>
            <a:pathLst>
              <a:path h="1638425" w="1883247">
                <a:moveTo>
                  <a:pt x="0" y="0"/>
                </a:moveTo>
                <a:lnTo>
                  <a:pt x="1883247" y="0"/>
                </a:lnTo>
                <a:lnTo>
                  <a:pt x="1883247" y="1638425"/>
                </a:lnTo>
                <a:lnTo>
                  <a:pt x="0" y="16384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731520" y="341368"/>
            <a:ext cx="8096435" cy="685054"/>
          </a:xfrm>
          <a:prstGeom prst="rect">
            <a:avLst/>
          </a:prstGeom>
        </p:spPr>
        <p:txBody>
          <a:bodyPr anchor="t" rtlCol="false" tIns="0" lIns="0" bIns="0" rIns="0">
            <a:spAutoFit/>
          </a:bodyPr>
          <a:lstStyle/>
          <a:p>
            <a:pPr algn="ctr">
              <a:lnSpc>
                <a:spcPts val="5689"/>
              </a:lnSpc>
            </a:pPr>
            <a:r>
              <a:rPr lang="en-US" sz="3923" spc="-39">
                <a:solidFill>
                  <a:srgbClr val="FCFCFD"/>
                </a:solidFill>
                <a:latin typeface="DM Sans Bold"/>
              </a:rPr>
              <a:t>What NOT To Write On ANY Ballot!​</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1428476">
            <a:off x="7881385" y="696644"/>
            <a:ext cx="1375356" cy="315043"/>
          </a:xfrm>
          <a:custGeom>
            <a:avLst/>
            <a:gdLst/>
            <a:ahLst/>
            <a:cxnLst/>
            <a:rect r="r" b="b" t="t" l="l"/>
            <a:pathLst>
              <a:path h="315043" w="1375356">
                <a:moveTo>
                  <a:pt x="0" y="0"/>
                </a:moveTo>
                <a:lnTo>
                  <a:pt x="1375356" y="0"/>
                </a:lnTo>
                <a:lnTo>
                  <a:pt x="1375356" y="315043"/>
                </a:lnTo>
                <a:lnTo>
                  <a:pt x="0" y="3150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156508">
            <a:off x="1081693" y="397801"/>
            <a:ext cx="662869" cy="912728"/>
          </a:xfrm>
          <a:custGeom>
            <a:avLst/>
            <a:gdLst/>
            <a:ahLst/>
            <a:cxnLst/>
            <a:rect r="r" b="b" t="t" l="l"/>
            <a:pathLst>
              <a:path h="912728" w="662869">
                <a:moveTo>
                  <a:pt x="0" y="0"/>
                </a:moveTo>
                <a:lnTo>
                  <a:pt x="662868" y="0"/>
                </a:lnTo>
                <a:lnTo>
                  <a:pt x="662868" y="912728"/>
                </a:lnTo>
                <a:lnTo>
                  <a:pt x="0" y="9127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60693" y="1618525"/>
            <a:ext cx="9032214" cy="5125361"/>
          </a:xfrm>
          <a:prstGeom prst="rect">
            <a:avLst/>
          </a:prstGeom>
        </p:spPr>
        <p:txBody>
          <a:bodyPr anchor="t" rtlCol="false" tIns="0" lIns="0" bIns="0" rIns="0">
            <a:spAutoFit/>
          </a:bodyPr>
          <a:lstStyle/>
          <a:p>
            <a:pPr marL="511968" indent="-255984" lvl="1">
              <a:lnSpc>
                <a:spcPts val="3438"/>
              </a:lnSpc>
              <a:buFont typeface="Arial"/>
              <a:buChar char="•"/>
            </a:pPr>
            <a:r>
              <a:rPr lang="en-US" sz="2371">
                <a:solidFill>
                  <a:srgbClr val="FEFEFE"/>
                </a:solidFill>
                <a:latin typeface="DM Sans"/>
              </a:rPr>
              <a:t>Judge is the ofﬁcial timekeeper. Please record speech times o</a:t>
            </a:r>
            <a:r>
              <a:rPr lang="en-US" sz="2371">
                <a:solidFill>
                  <a:srgbClr val="FEFEFE"/>
                </a:solidFill>
                <a:latin typeface="DM Sans"/>
              </a:rPr>
              <a:t>n their comments.​</a:t>
            </a:r>
          </a:p>
          <a:p>
            <a:pPr marL="511968" indent="-255984" lvl="1">
              <a:lnSpc>
                <a:spcPts val="3438"/>
              </a:lnSpc>
              <a:buFont typeface="Arial"/>
              <a:buChar char="•"/>
            </a:pPr>
            <a:r>
              <a:rPr lang="en-US" sz="2371">
                <a:solidFill>
                  <a:srgbClr val="FEFEFE"/>
                </a:solidFill>
                <a:latin typeface="DM Sans"/>
              </a:rPr>
              <a:t>After you have ranked and given points, be sure to hit the submit and/or save button.​</a:t>
            </a:r>
          </a:p>
          <a:p>
            <a:pPr marL="511968" indent="-255984" lvl="1">
              <a:lnSpc>
                <a:spcPts val="3438"/>
              </a:lnSpc>
              <a:buFont typeface="Arial"/>
              <a:buChar char="•"/>
            </a:pPr>
            <a:r>
              <a:rPr lang="en-US" sz="2371">
                <a:solidFill>
                  <a:srgbClr val="FEFEFE"/>
                </a:solidFill>
                <a:latin typeface="DM Sans"/>
              </a:rPr>
              <a:t>Double-entered students should identify that they are double-entered. Move the DE kids earlier in speaker order and allow them to leave or admit late. Don’t wait to start round! DE WR (will return) students are performing elsewhere.​</a:t>
            </a:r>
          </a:p>
          <a:p>
            <a:pPr algn="l" marL="511968" indent="-255984" lvl="1">
              <a:lnSpc>
                <a:spcPts val="3438"/>
              </a:lnSpc>
              <a:buFont typeface="Arial"/>
              <a:buChar char="•"/>
            </a:pPr>
            <a:r>
              <a:rPr lang="en-US" sz="2371">
                <a:solidFill>
                  <a:srgbClr val="FEFEFE"/>
                </a:solidFill>
                <a:latin typeface="DM Sans"/>
              </a:rPr>
              <a:t>If you think there is a rule infraction, rank the round as if there were NO infractions. Then, come to the tabroom and let them know what you observed.​</a:t>
            </a:r>
          </a:p>
        </p:txBody>
      </p:sp>
      <p:sp>
        <p:nvSpPr>
          <p:cNvPr name="TextBox 6" id="6"/>
          <p:cNvSpPr txBox="true"/>
          <p:nvPr/>
        </p:nvSpPr>
        <p:spPr>
          <a:xfrm rot="0">
            <a:off x="2210005" y="337202"/>
            <a:ext cx="5333589" cy="693387"/>
          </a:xfrm>
          <a:prstGeom prst="rect">
            <a:avLst/>
          </a:prstGeom>
        </p:spPr>
        <p:txBody>
          <a:bodyPr anchor="t" rtlCol="false" tIns="0" lIns="0" bIns="0" rIns="0">
            <a:spAutoFit/>
          </a:bodyPr>
          <a:lstStyle/>
          <a:p>
            <a:pPr algn="ctr">
              <a:lnSpc>
                <a:spcPts val="5743"/>
              </a:lnSpc>
            </a:pPr>
            <a:r>
              <a:rPr lang="en-US" sz="3961" spc="-39">
                <a:solidFill>
                  <a:srgbClr val="FCFCFD"/>
                </a:solidFill>
                <a:latin typeface="DM Sans Bold"/>
              </a:rPr>
              <a:t>Important Reminders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388366" y="1066345"/>
            <a:ext cx="8976867" cy="5125361"/>
          </a:xfrm>
          <a:prstGeom prst="rect">
            <a:avLst/>
          </a:prstGeom>
        </p:spPr>
        <p:txBody>
          <a:bodyPr anchor="t" rtlCol="false" tIns="0" lIns="0" bIns="0" rIns="0">
            <a:spAutoFit/>
          </a:bodyPr>
          <a:lstStyle/>
          <a:p>
            <a:pPr marL="511968" indent="-255984" lvl="1">
              <a:lnSpc>
                <a:spcPts val="3438"/>
              </a:lnSpc>
              <a:buFont typeface="Arial"/>
              <a:buChar char="•"/>
            </a:pPr>
            <a:r>
              <a:rPr lang="en-US" sz="2371">
                <a:solidFill>
                  <a:srgbClr val="FEFEFE"/>
                </a:solidFill>
                <a:latin typeface="DM Sans"/>
              </a:rPr>
              <a:t>Rankings: No ties​</a:t>
            </a:r>
          </a:p>
          <a:p>
            <a:pPr marL="511968" indent="-255984" lvl="1">
              <a:lnSpc>
                <a:spcPts val="3438"/>
              </a:lnSpc>
              <a:buFont typeface="Arial"/>
              <a:buChar char="•"/>
            </a:pPr>
            <a:r>
              <a:rPr lang="en-US" sz="2371">
                <a:solidFill>
                  <a:srgbClr val="FEFEFE"/>
                </a:solidFill>
                <a:latin typeface="DM Sans"/>
              </a:rPr>
              <a:t>Speaker points (rates): 90 - 100. 100= AWESOME! 90=Need considerable improvement.​</a:t>
            </a:r>
          </a:p>
          <a:p>
            <a:pPr marL="511968" indent="-255984" lvl="1">
              <a:lnSpc>
                <a:spcPts val="3438"/>
              </a:lnSpc>
              <a:buFont typeface="Arial"/>
              <a:buChar char="•"/>
            </a:pPr>
            <a:r>
              <a:rPr lang="en-US" sz="2371">
                <a:solidFill>
                  <a:srgbClr val="FEFEFE"/>
                </a:solidFill>
                <a:latin typeface="DM Sans"/>
              </a:rPr>
              <a:t>Avoid ties in speaker points if possible. But for sure, a weaker rank should no have higher speaker points than a stronger rank.​</a:t>
            </a:r>
          </a:p>
          <a:p>
            <a:pPr marL="511968" indent="-255984" lvl="1">
              <a:lnSpc>
                <a:spcPts val="3438"/>
              </a:lnSpc>
              <a:buFont typeface="Arial"/>
              <a:buChar char="•"/>
            </a:pPr>
            <a:r>
              <a:rPr lang="en-US" sz="2371">
                <a:solidFill>
                  <a:srgbClr val="FEFEFE"/>
                </a:solidFill>
                <a:latin typeface="DM Sans"/>
              </a:rPr>
              <a:t>You may go below 90 if the performance was offensive or extremely rude in some way. Be sure to justify your scores by explaining in your comments.​</a:t>
            </a:r>
          </a:p>
          <a:p>
            <a:pPr algn="l" marL="511968" indent="-255984" lvl="1">
              <a:lnSpc>
                <a:spcPts val="3438"/>
              </a:lnSpc>
              <a:buFont typeface="Arial"/>
              <a:buChar char="•"/>
            </a:pPr>
            <a:r>
              <a:rPr lang="en-US" sz="2371">
                <a:solidFill>
                  <a:srgbClr val="FEFEFE"/>
                </a:solidFill>
                <a:latin typeface="DM Sans"/>
              </a:rPr>
              <a:t>You need to submit ballot with ranks and points ASAP, but we encourage you to continue writing detailed comments through the weekend!</a:t>
            </a:r>
          </a:p>
        </p:txBody>
      </p:sp>
      <p:sp>
        <p:nvSpPr>
          <p:cNvPr name="Freeform 4" id="4"/>
          <p:cNvSpPr/>
          <p:nvPr/>
        </p:nvSpPr>
        <p:spPr>
          <a:xfrm flipH="false" flipV="false" rot="0">
            <a:off x="5672897" y="5795812"/>
            <a:ext cx="1467084" cy="1311206"/>
          </a:xfrm>
          <a:custGeom>
            <a:avLst/>
            <a:gdLst/>
            <a:ahLst/>
            <a:cxnLst/>
            <a:rect r="r" b="b" t="t" l="l"/>
            <a:pathLst>
              <a:path h="1311206" w="1467084">
                <a:moveTo>
                  <a:pt x="0" y="0"/>
                </a:moveTo>
                <a:lnTo>
                  <a:pt x="1467084" y="0"/>
                </a:lnTo>
                <a:lnTo>
                  <a:pt x="1467084" y="1311206"/>
                </a:lnTo>
                <a:lnTo>
                  <a:pt x="0" y="13112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679948" y="293203"/>
            <a:ext cx="8393704" cy="537689"/>
          </a:xfrm>
          <a:prstGeom prst="rect">
            <a:avLst/>
          </a:prstGeom>
        </p:spPr>
        <p:txBody>
          <a:bodyPr anchor="t" rtlCol="false" tIns="0" lIns="0" bIns="0" rIns="0">
            <a:spAutoFit/>
          </a:bodyPr>
          <a:lstStyle/>
          <a:p>
            <a:pPr algn="ctr">
              <a:lnSpc>
                <a:spcPts val="4119"/>
              </a:lnSpc>
            </a:pPr>
            <a:r>
              <a:rPr lang="en-US" sz="3961" spc="-39">
                <a:solidFill>
                  <a:srgbClr val="FCFCFD"/>
                </a:solidFill>
                <a:latin typeface="DM Sans Bold"/>
              </a:rPr>
              <a:t>Before Submitting Speech Ballots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3165104" y="1480732"/>
            <a:ext cx="3423392" cy="4296585"/>
          </a:xfrm>
          <a:prstGeom prst="rect">
            <a:avLst/>
          </a:prstGeom>
        </p:spPr>
        <p:txBody>
          <a:bodyPr anchor="t" rtlCol="false" tIns="0" lIns="0" bIns="0" rIns="0">
            <a:spAutoFit/>
          </a:bodyPr>
          <a:lstStyle/>
          <a:p>
            <a:pPr>
              <a:lnSpc>
                <a:spcPts val="3105"/>
              </a:lnSpc>
            </a:pPr>
            <a:r>
              <a:rPr lang="en-US" sz="2218">
                <a:solidFill>
                  <a:srgbClr val="FEFEFE"/>
                </a:solidFill>
                <a:latin typeface="DM Sans Bold"/>
              </a:rPr>
              <a:t>Congression Debate</a:t>
            </a:r>
          </a:p>
          <a:p>
            <a:pPr>
              <a:lnSpc>
                <a:spcPts val="3105"/>
              </a:lnSpc>
            </a:pPr>
          </a:p>
          <a:p>
            <a:pPr>
              <a:lnSpc>
                <a:spcPts val="3105"/>
              </a:lnSpc>
            </a:pPr>
            <a:r>
              <a:rPr lang="en-US" sz="2218">
                <a:solidFill>
                  <a:srgbClr val="FEFEFE"/>
                </a:solidFill>
                <a:latin typeface="DM Sans Bold"/>
              </a:rPr>
              <a:t>Lincoln Douglas Debate</a:t>
            </a:r>
          </a:p>
          <a:p>
            <a:pPr>
              <a:lnSpc>
                <a:spcPts val="3105"/>
              </a:lnSpc>
            </a:pPr>
          </a:p>
          <a:p>
            <a:pPr>
              <a:lnSpc>
                <a:spcPts val="3105"/>
              </a:lnSpc>
            </a:pPr>
            <a:r>
              <a:rPr lang="en-US" sz="2218">
                <a:solidFill>
                  <a:srgbClr val="FEFEFE"/>
                </a:solidFill>
                <a:latin typeface="DM Sans Bold"/>
              </a:rPr>
              <a:t>Public Forum Debate</a:t>
            </a:r>
          </a:p>
          <a:p>
            <a:pPr>
              <a:lnSpc>
                <a:spcPts val="3105"/>
              </a:lnSpc>
            </a:pPr>
          </a:p>
          <a:p>
            <a:pPr>
              <a:lnSpc>
                <a:spcPts val="3105"/>
              </a:lnSpc>
            </a:pPr>
            <a:r>
              <a:rPr lang="en-US" sz="2218">
                <a:solidFill>
                  <a:srgbClr val="FEFEFE"/>
                </a:solidFill>
                <a:latin typeface="DM Sans Bold"/>
              </a:rPr>
              <a:t>World Schools Debate</a:t>
            </a:r>
          </a:p>
          <a:p>
            <a:pPr>
              <a:lnSpc>
                <a:spcPts val="3105"/>
              </a:lnSpc>
            </a:pPr>
          </a:p>
          <a:p>
            <a:pPr>
              <a:lnSpc>
                <a:spcPts val="3105"/>
              </a:lnSpc>
            </a:pPr>
            <a:r>
              <a:rPr lang="en-US" sz="2218">
                <a:solidFill>
                  <a:srgbClr val="FEFEFE"/>
                </a:solidFill>
                <a:latin typeface="DM Sans Bold"/>
              </a:rPr>
              <a:t>Policy Debate</a:t>
            </a:r>
          </a:p>
          <a:p>
            <a:pPr>
              <a:lnSpc>
                <a:spcPts val="3105"/>
              </a:lnSpc>
            </a:pPr>
          </a:p>
          <a:p>
            <a:pPr algn="l">
              <a:lnSpc>
                <a:spcPts val="3105"/>
              </a:lnSpc>
              <a:spcBef>
                <a:spcPct val="0"/>
              </a:spcBef>
            </a:pPr>
            <a:r>
              <a:rPr lang="en-US" sz="2218">
                <a:solidFill>
                  <a:srgbClr val="FEFEFE"/>
                </a:solidFill>
                <a:latin typeface="DM Sans Bold"/>
              </a:rPr>
              <a:t>Big Questions Debate</a:t>
            </a:r>
          </a:p>
        </p:txBody>
      </p:sp>
      <p:sp>
        <p:nvSpPr>
          <p:cNvPr name="Freeform 4" id="4"/>
          <p:cNvSpPr/>
          <p:nvPr/>
        </p:nvSpPr>
        <p:spPr>
          <a:xfrm flipH="false" flipV="false" rot="0">
            <a:off x="872650" y="4548683"/>
            <a:ext cx="1486753" cy="1769945"/>
          </a:xfrm>
          <a:custGeom>
            <a:avLst/>
            <a:gdLst/>
            <a:ahLst/>
            <a:cxnLst/>
            <a:rect r="r" b="b" t="t" l="l"/>
            <a:pathLst>
              <a:path h="1769945" w="1486753">
                <a:moveTo>
                  <a:pt x="0" y="0"/>
                </a:moveTo>
                <a:lnTo>
                  <a:pt x="1486754" y="0"/>
                </a:lnTo>
                <a:lnTo>
                  <a:pt x="1486754" y="1769944"/>
                </a:lnTo>
                <a:lnTo>
                  <a:pt x="0" y="17699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72650" y="1216635"/>
            <a:ext cx="1735872" cy="1273696"/>
          </a:xfrm>
          <a:custGeom>
            <a:avLst/>
            <a:gdLst/>
            <a:ahLst/>
            <a:cxnLst/>
            <a:rect r="r" b="b" t="t" l="l"/>
            <a:pathLst>
              <a:path h="1273696" w="1735872">
                <a:moveTo>
                  <a:pt x="0" y="0"/>
                </a:moveTo>
                <a:lnTo>
                  <a:pt x="1735872" y="0"/>
                </a:lnTo>
                <a:lnTo>
                  <a:pt x="1735872" y="1273696"/>
                </a:lnTo>
                <a:lnTo>
                  <a:pt x="0" y="12736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7207912" y="2828752"/>
            <a:ext cx="1814168" cy="1657696"/>
          </a:xfrm>
          <a:custGeom>
            <a:avLst/>
            <a:gdLst/>
            <a:ahLst/>
            <a:cxnLst/>
            <a:rect r="r" b="b" t="t" l="l"/>
            <a:pathLst>
              <a:path h="1657696" w="1814168">
                <a:moveTo>
                  <a:pt x="0" y="0"/>
                </a:moveTo>
                <a:lnTo>
                  <a:pt x="1814168" y="0"/>
                </a:lnTo>
                <a:lnTo>
                  <a:pt x="1814168" y="1657696"/>
                </a:lnTo>
                <a:lnTo>
                  <a:pt x="0" y="1657696"/>
                </a:lnTo>
                <a:lnTo>
                  <a:pt x="0" y="0"/>
                </a:lnTo>
                <a:close/>
              </a:path>
            </a:pathLst>
          </a:custGeom>
          <a:blipFill>
            <a:blip r:embed="rId7"/>
            <a:stretch>
              <a:fillRect l="0" t="0" r="0" b="0"/>
            </a:stretch>
          </a:blipFill>
        </p:spPr>
      </p:sp>
      <p:sp>
        <p:nvSpPr>
          <p:cNvPr name="TextBox 7" id="7"/>
          <p:cNvSpPr txBox="true"/>
          <p:nvPr/>
        </p:nvSpPr>
        <p:spPr>
          <a:xfrm rot="0">
            <a:off x="3028370" y="468188"/>
            <a:ext cx="3696860" cy="564765"/>
          </a:xfrm>
          <a:prstGeom prst="rect">
            <a:avLst/>
          </a:prstGeom>
        </p:spPr>
        <p:txBody>
          <a:bodyPr anchor="t" rtlCol="false" tIns="0" lIns="0" bIns="0" rIns="0">
            <a:spAutoFit/>
          </a:bodyPr>
          <a:lstStyle/>
          <a:p>
            <a:pPr algn="ctr">
              <a:lnSpc>
                <a:spcPts val="4366"/>
              </a:lnSpc>
            </a:pPr>
            <a:r>
              <a:rPr lang="en-US" sz="3969" spc="-39">
                <a:solidFill>
                  <a:srgbClr val="FCFCFD"/>
                </a:solidFill>
                <a:latin typeface="DM Sans Bold"/>
              </a:rPr>
              <a:t>Debate Events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0">
            <a:off x="7647235" y="938812"/>
            <a:ext cx="610358" cy="754693"/>
          </a:xfrm>
          <a:custGeom>
            <a:avLst/>
            <a:gdLst/>
            <a:ahLst/>
            <a:cxnLst/>
            <a:rect r="r" b="b" t="t" l="l"/>
            <a:pathLst>
              <a:path h="754693" w="610358">
                <a:moveTo>
                  <a:pt x="0" y="0"/>
                </a:moveTo>
                <a:lnTo>
                  <a:pt x="610358" y="0"/>
                </a:lnTo>
                <a:lnTo>
                  <a:pt x="610358" y="754693"/>
                </a:lnTo>
                <a:lnTo>
                  <a:pt x="0" y="754693"/>
                </a:lnTo>
                <a:lnTo>
                  <a:pt x="0" y="0"/>
                </a:lnTo>
                <a:close/>
              </a:path>
            </a:pathLst>
          </a:custGeom>
          <a:blipFill>
            <a:blip r:embed="rId3"/>
            <a:stretch>
              <a:fillRect l="0" t="0" r="0" b="0"/>
            </a:stretch>
          </a:blipFill>
        </p:spPr>
      </p:sp>
      <p:sp>
        <p:nvSpPr>
          <p:cNvPr name="Freeform 4" id="4"/>
          <p:cNvSpPr/>
          <p:nvPr/>
        </p:nvSpPr>
        <p:spPr>
          <a:xfrm flipH="false" flipV="false" rot="0">
            <a:off x="4445319" y="1076686"/>
            <a:ext cx="862963" cy="478944"/>
          </a:xfrm>
          <a:custGeom>
            <a:avLst/>
            <a:gdLst/>
            <a:ahLst/>
            <a:cxnLst/>
            <a:rect r="r" b="b" t="t" l="l"/>
            <a:pathLst>
              <a:path h="478944" w="862963">
                <a:moveTo>
                  <a:pt x="0" y="0"/>
                </a:moveTo>
                <a:lnTo>
                  <a:pt x="862962" y="0"/>
                </a:lnTo>
                <a:lnTo>
                  <a:pt x="862962" y="478945"/>
                </a:lnTo>
                <a:lnTo>
                  <a:pt x="0" y="478945"/>
                </a:lnTo>
                <a:lnTo>
                  <a:pt x="0" y="0"/>
                </a:lnTo>
                <a:close/>
              </a:path>
            </a:pathLst>
          </a:custGeom>
          <a:blipFill>
            <a:blip r:embed="rId4"/>
            <a:stretch>
              <a:fillRect l="0" t="0" r="0" b="0"/>
            </a:stretch>
          </a:blipFill>
        </p:spPr>
      </p:sp>
      <p:sp>
        <p:nvSpPr>
          <p:cNvPr name="Freeform 5" id="5"/>
          <p:cNvSpPr/>
          <p:nvPr/>
        </p:nvSpPr>
        <p:spPr>
          <a:xfrm flipH="false" flipV="false" rot="0">
            <a:off x="1539046" y="1003122"/>
            <a:ext cx="881792" cy="626072"/>
          </a:xfrm>
          <a:custGeom>
            <a:avLst/>
            <a:gdLst/>
            <a:ahLst/>
            <a:cxnLst/>
            <a:rect r="r" b="b" t="t" l="l"/>
            <a:pathLst>
              <a:path h="626072" w="881792">
                <a:moveTo>
                  <a:pt x="0" y="0"/>
                </a:moveTo>
                <a:lnTo>
                  <a:pt x="881792" y="0"/>
                </a:lnTo>
                <a:lnTo>
                  <a:pt x="881792" y="626073"/>
                </a:lnTo>
                <a:lnTo>
                  <a:pt x="0" y="6260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388966" y="1690274"/>
            <a:ext cx="9235190" cy="5104770"/>
          </a:xfrm>
          <a:prstGeom prst="rect">
            <a:avLst/>
          </a:prstGeom>
        </p:spPr>
        <p:txBody>
          <a:bodyPr anchor="t" rtlCol="false" tIns="0" lIns="0" bIns="0" rIns="0">
            <a:spAutoFit/>
          </a:bodyPr>
          <a:lstStyle/>
          <a:p>
            <a:pPr marL="511968" indent="-255984" lvl="1">
              <a:lnSpc>
                <a:spcPts val="3675"/>
              </a:lnSpc>
              <a:buFont typeface="Arial"/>
              <a:buChar char="•"/>
            </a:pPr>
            <a:r>
              <a:rPr lang="en-US" sz="2371">
                <a:solidFill>
                  <a:srgbClr val="FEFEFE"/>
                </a:solidFill>
                <a:latin typeface="DM Sans"/>
              </a:rPr>
              <a:t>Role Play Debate - competitors are playing the role of legislators in Washington D.C. Congress​</a:t>
            </a:r>
          </a:p>
          <a:p>
            <a:pPr marL="511968" indent="-255984" lvl="1">
              <a:lnSpc>
                <a:spcPts val="3675"/>
              </a:lnSpc>
              <a:buFont typeface="Arial"/>
              <a:buChar char="•"/>
            </a:pPr>
            <a:r>
              <a:rPr lang="en-US" sz="2371">
                <a:solidFill>
                  <a:srgbClr val="FEFEFE"/>
                </a:solidFill>
                <a:latin typeface="DM Sans"/>
              </a:rPr>
              <a:t>Speeches are 3 minutes long (presiding ofﬁcer times all speeches and questioning periods)​</a:t>
            </a:r>
          </a:p>
          <a:p>
            <a:pPr marL="511968" indent="-255984" lvl="1">
              <a:lnSpc>
                <a:spcPts val="3675"/>
              </a:lnSpc>
              <a:buFont typeface="Arial"/>
              <a:buChar char="•"/>
            </a:pPr>
            <a:r>
              <a:rPr lang="en-US" sz="2371">
                <a:solidFill>
                  <a:srgbClr val="FEFEFE"/>
                </a:solidFill>
                <a:latin typeface="DM Sans"/>
              </a:rPr>
              <a:t>Analysis should be well researched, and sources provided​</a:t>
            </a:r>
          </a:p>
          <a:p>
            <a:pPr marL="511968" indent="-255984" lvl="1">
              <a:lnSpc>
                <a:spcPts val="3675"/>
              </a:lnSpc>
              <a:buFont typeface="Arial"/>
              <a:buChar char="•"/>
            </a:pPr>
            <a:r>
              <a:rPr lang="en-US" sz="2371">
                <a:solidFill>
                  <a:srgbClr val="FEFEFE"/>
                </a:solidFill>
                <a:latin typeface="DM Sans"/>
              </a:rPr>
              <a:t>Competitors will elect a presiding ofﬁcer at the beginning of each session​</a:t>
            </a:r>
          </a:p>
          <a:p>
            <a:pPr algn="l" marL="511968" indent="-255984" lvl="1">
              <a:lnSpc>
                <a:spcPts val="3675"/>
              </a:lnSpc>
              <a:buFont typeface="Arial"/>
              <a:buChar char="•"/>
            </a:pPr>
            <a:r>
              <a:rPr lang="en-US" sz="2371">
                <a:solidFill>
                  <a:srgbClr val="FEFEFE"/>
                </a:solidFill>
                <a:latin typeface="DM Sans"/>
              </a:rPr>
              <a:t>Speeches should be organized, with clear introductions, arguments, and clear positions on legislation. Speeches should not merely​ re-hash or repeat other arguments but should move the debate forward.​</a:t>
            </a:r>
          </a:p>
        </p:txBody>
      </p:sp>
      <p:sp>
        <p:nvSpPr>
          <p:cNvPr name="TextBox 7" id="7"/>
          <p:cNvSpPr txBox="true"/>
          <p:nvPr/>
        </p:nvSpPr>
        <p:spPr>
          <a:xfrm rot="0">
            <a:off x="2106365" y="333843"/>
            <a:ext cx="5540870"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Congressional Debate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CFCFD"/>
        </a:solidFill>
      </p:bgPr>
    </p:bg>
    <p:spTree>
      <p:nvGrpSpPr>
        <p:cNvPr id="1" name=""/>
        <p:cNvGrpSpPr/>
        <p:nvPr/>
      </p:nvGrpSpPr>
      <p:grpSpPr>
        <a:xfrm>
          <a:off x="0" y="0"/>
          <a:ext cx="0" cy="0"/>
          <a:chOff x="0" y="0"/>
          <a:chExt cx="0" cy="0"/>
        </a:xfrm>
      </p:grpSpPr>
      <p:grpSp>
        <p:nvGrpSpPr>
          <p:cNvPr name="Group 2" id="2"/>
          <p:cNvGrpSpPr/>
          <p:nvPr/>
        </p:nvGrpSpPr>
        <p:grpSpPr>
          <a:xfrm rot="0">
            <a:off x="4817095" y="608739"/>
            <a:ext cx="4091930" cy="5852763"/>
            <a:chOff x="0" y="0"/>
            <a:chExt cx="1923367" cy="2751026"/>
          </a:xfrm>
        </p:grpSpPr>
        <p:sp>
          <p:nvSpPr>
            <p:cNvPr name="Freeform 3" id="3"/>
            <p:cNvSpPr/>
            <p:nvPr/>
          </p:nvSpPr>
          <p:spPr>
            <a:xfrm flipH="false" flipV="false" rot="0">
              <a:off x="0" y="0"/>
              <a:ext cx="1923367" cy="2751027"/>
            </a:xfrm>
            <a:custGeom>
              <a:avLst/>
              <a:gdLst/>
              <a:ahLst/>
              <a:cxnLst/>
              <a:rect r="r" b="b" t="t" l="l"/>
              <a:pathLst>
                <a:path h="2751027" w="1923367">
                  <a:moveTo>
                    <a:pt x="1798906" y="2751026"/>
                  </a:moveTo>
                  <a:lnTo>
                    <a:pt x="124460" y="2751026"/>
                  </a:lnTo>
                  <a:cubicBezTo>
                    <a:pt x="55880" y="2751026"/>
                    <a:pt x="0" y="2695147"/>
                    <a:pt x="0" y="2626566"/>
                  </a:cubicBezTo>
                  <a:lnTo>
                    <a:pt x="0" y="124460"/>
                  </a:lnTo>
                  <a:cubicBezTo>
                    <a:pt x="0" y="55880"/>
                    <a:pt x="55880" y="0"/>
                    <a:pt x="124460" y="0"/>
                  </a:cubicBezTo>
                  <a:lnTo>
                    <a:pt x="1798907" y="0"/>
                  </a:lnTo>
                  <a:cubicBezTo>
                    <a:pt x="1867487" y="0"/>
                    <a:pt x="1923367" y="55880"/>
                    <a:pt x="1923367" y="124460"/>
                  </a:cubicBezTo>
                  <a:lnTo>
                    <a:pt x="1923367" y="2626567"/>
                  </a:lnTo>
                  <a:cubicBezTo>
                    <a:pt x="1923367" y="2695147"/>
                    <a:pt x="1867487" y="2751027"/>
                    <a:pt x="1798907" y="2751027"/>
                  </a:cubicBezTo>
                  <a:close/>
                </a:path>
              </a:pathLst>
            </a:custGeom>
            <a:solidFill>
              <a:srgbClr val="FFFFFF"/>
            </a:solidFill>
          </p:spPr>
        </p:sp>
      </p:grpSp>
      <p:grpSp>
        <p:nvGrpSpPr>
          <p:cNvPr name="Group 4" id="4"/>
          <p:cNvGrpSpPr/>
          <p:nvPr/>
        </p:nvGrpSpPr>
        <p:grpSpPr>
          <a:xfrm rot="-10800000">
            <a:off x="8206344" y="6461502"/>
            <a:ext cx="489783" cy="489783"/>
            <a:chOff x="0" y="0"/>
            <a:chExt cx="653044" cy="653044"/>
          </a:xfrm>
        </p:grpSpPr>
        <p:sp>
          <p:nvSpPr>
            <p:cNvPr name="Freeform 5" id="5"/>
            <p:cNvSpPr/>
            <p:nvPr/>
          </p:nvSpPr>
          <p:spPr>
            <a:xfrm flipH="false" flipV="false" rot="-10800000">
              <a:off x="0" y="0"/>
              <a:ext cx="653044" cy="653044"/>
            </a:xfrm>
            <a:custGeom>
              <a:avLst/>
              <a:gdLst/>
              <a:ahLst/>
              <a:cxnLst/>
              <a:rect r="r" b="b" t="t" l="l"/>
              <a:pathLst>
                <a:path h="653044" w="653044">
                  <a:moveTo>
                    <a:pt x="0" y="0"/>
                  </a:moveTo>
                  <a:lnTo>
                    <a:pt x="653044" y="0"/>
                  </a:lnTo>
                  <a:lnTo>
                    <a:pt x="653044" y="653044"/>
                  </a:lnTo>
                  <a:lnTo>
                    <a:pt x="0" y="6530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9620" y="159620"/>
              <a:ext cx="333804" cy="333804"/>
            </a:xfrm>
            <a:custGeom>
              <a:avLst/>
              <a:gdLst/>
              <a:ahLst/>
              <a:cxnLst/>
              <a:rect r="r" b="b" t="t" l="l"/>
              <a:pathLst>
                <a:path h="333804" w="333804">
                  <a:moveTo>
                    <a:pt x="0" y="0"/>
                  </a:moveTo>
                  <a:lnTo>
                    <a:pt x="333804" y="0"/>
                  </a:lnTo>
                  <a:lnTo>
                    <a:pt x="333804" y="333804"/>
                  </a:lnTo>
                  <a:lnTo>
                    <a:pt x="0" y="3338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Freeform 7" id="7"/>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6"/>
            <a:stretch>
              <a:fillRect l="0" t="0" r="0" b="0"/>
            </a:stretch>
          </a:blipFill>
        </p:spPr>
      </p:sp>
      <p:sp>
        <p:nvSpPr>
          <p:cNvPr name="Freeform 8" id="8"/>
          <p:cNvSpPr/>
          <p:nvPr/>
        </p:nvSpPr>
        <p:spPr>
          <a:xfrm flipH="false" flipV="false" rot="-730944">
            <a:off x="292774" y="409757"/>
            <a:ext cx="990547" cy="990547"/>
          </a:xfrm>
          <a:custGeom>
            <a:avLst/>
            <a:gdLst/>
            <a:ahLst/>
            <a:cxnLst/>
            <a:rect r="r" b="b" t="t" l="l"/>
            <a:pathLst>
              <a:path h="990547" w="990547">
                <a:moveTo>
                  <a:pt x="0" y="0"/>
                </a:moveTo>
                <a:lnTo>
                  <a:pt x="990547" y="0"/>
                </a:lnTo>
                <a:lnTo>
                  <a:pt x="990547" y="990547"/>
                </a:lnTo>
                <a:lnTo>
                  <a:pt x="0" y="9905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332654" y="341023"/>
            <a:ext cx="9088293" cy="564007"/>
          </a:xfrm>
          <a:prstGeom prst="rect">
            <a:avLst/>
          </a:prstGeom>
        </p:spPr>
        <p:txBody>
          <a:bodyPr anchor="t" rtlCol="false" tIns="0" lIns="0" bIns="0" rIns="0">
            <a:spAutoFit/>
          </a:bodyPr>
          <a:lstStyle/>
          <a:p>
            <a:pPr algn="ctr">
              <a:lnSpc>
                <a:spcPts val="4301"/>
              </a:lnSpc>
            </a:pPr>
            <a:r>
              <a:rPr lang="en-US" sz="3910" spc="-39">
                <a:solidFill>
                  <a:srgbClr val="FCFCFD"/>
                </a:solidFill>
                <a:latin typeface="Muli Bold"/>
              </a:rPr>
              <a:t>Important General Information</a:t>
            </a:r>
          </a:p>
        </p:txBody>
      </p:sp>
      <p:sp>
        <p:nvSpPr>
          <p:cNvPr name="TextBox 10" id="10"/>
          <p:cNvSpPr txBox="true"/>
          <p:nvPr/>
        </p:nvSpPr>
        <p:spPr>
          <a:xfrm rot="0">
            <a:off x="788047" y="1491288"/>
            <a:ext cx="8177505" cy="5215105"/>
          </a:xfrm>
          <a:prstGeom prst="rect">
            <a:avLst/>
          </a:prstGeom>
        </p:spPr>
        <p:txBody>
          <a:bodyPr anchor="t" rtlCol="false" tIns="0" lIns="0" bIns="0" rIns="0">
            <a:spAutoFit/>
          </a:bodyPr>
          <a:lstStyle/>
          <a:p>
            <a:pPr marL="503185" indent="-251593" lvl="1">
              <a:lnSpc>
                <a:spcPts val="3262"/>
              </a:lnSpc>
              <a:buFont typeface="Arial"/>
              <a:buChar char="•"/>
            </a:pPr>
            <a:r>
              <a:rPr lang="en-US" sz="2330">
                <a:solidFill>
                  <a:srgbClr val="FCFCFD"/>
                </a:solidFill>
                <a:latin typeface="DM Sans"/>
              </a:rPr>
              <a:t>Google Chrome required for Speechwire software​</a:t>
            </a:r>
          </a:p>
          <a:p>
            <a:pPr marL="503185" indent="-251593" lvl="1">
              <a:lnSpc>
                <a:spcPts val="3262"/>
              </a:lnSpc>
              <a:buFont typeface="Arial"/>
              <a:buChar char="•"/>
            </a:pPr>
            <a:r>
              <a:rPr lang="en-US" sz="2330">
                <a:solidFill>
                  <a:srgbClr val="FCFCFD"/>
                </a:solidFill>
                <a:latin typeface="DM Sans"/>
              </a:rPr>
              <a:t>If you have a ballot, it should appear on your screen. It will have the names/codes of the competitors and the start button. Click START​</a:t>
            </a:r>
          </a:p>
          <a:p>
            <a:pPr marL="503185" indent="-251593" lvl="1">
              <a:lnSpc>
                <a:spcPts val="3262"/>
              </a:lnSpc>
              <a:buFont typeface="Arial"/>
              <a:buChar char="•"/>
            </a:pPr>
            <a:r>
              <a:rPr lang="en-US" sz="2330">
                <a:solidFill>
                  <a:srgbClr val="FCFCFD"/>
                </a:solidFill>
                <a:latin typeface="DM Sans"/>
              </a:rPr>
              <a:t>If you do not have a ballot, stay in the judge lounge until the tab releases standby judges. If your name is called as a replacement and you are not present, your school will be ﬁned.​</a:t>
            </a:r>
          </a:p>
          <a:p>
            <a:pPr marL="503185" indent="-251593" lvl="1">
              <a:lnSpc>
                <a:spcPts val="3262"/>
              </a:lnSpc>
              <a:spcBef>
                <a:spcPct val="0"/>
              </a:spcBef>
              <a:buFont typeface="Arial"/>
              <a:buChar char="•"/>
            </a:pPr>
            <a:r>
              <a:rPr lang="en-US" sz="2330">
                <a:solidFill>
                  <a:srgbClr val="FCFCFD"/>
                </a:solidFill>
                <a:latin typeface="DM Sans"/>
              </a:rPr>
              <a:t>Please be aware - all of us have implicit bias… a way that we see the world. Judges need to set this bias aside and listen to the speeches and debates with a fresh and open mind!</a:t>
            </a:r>
          </a:p>
          <a:p>
            <a:pPr algn="ctr">
              <a:lnSpc>
                <a:spcPts val="2493"/>
              </a:lnSpc>
              <a:spcBef>
                <a:spcPct val="0"/>
              </a:spcBef>
            </a:pP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10800000">
            <a:off x="9022080" y="6691547"/>
            <a:ext cx="448891" cy="448891"/>
            <a:chOff x="0" y="0"/>
            <a:chExt cx="598521" cy="598521"/>
          </a:xfrm>
        </p:grpSpPr>
        <p:sp>
          <p:nvSpPr>
            <p:cNvPr name="Freeform 4" id="4"/>
            <p:cNvSpPr/>
            <p:nvPr/>
          </p:nvSpPr>
          <p:spPr>
            <a:xfrm flipH="false" flipV="false" rot="-10800000">
              <a:off x="0" y="0"/>
              <a:ext cx="598521" cy="598521"/>
            </a:xfrm>
            <a:custGeom>
              <a:avLst/>
              <a:gdLst/>
              <a:ahLst/>
              <a:cxnLst/>
              <a:rect r="r" b="b" t="t" l="l"/>
              <a:pathLst>
                <a:path h="598521" w="598521">
                  <a:moveTo>
                    <a:pt x="0" y="0"/>
                  </a:moveTo>
                  <a:lnTo>
                    <a:pt x="598521" y="0"/>
                  </a:lnTo>
                  <a:lnTo>
                    <a:pt x="598521" y="598521"/>
                  </a:lnTo>
                  <a:lnTo>
                    <a:pt x="0" y="5985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6293" y="146293"/>
              <a:ext cx="305935" cy="305935"/>
            </a:xfrm>
            <a:custGeom>
              <a:avLst/>
              <a:gdLst/>
              <a:ahLst/>
              <a:cxnLst/>
              <a:rect r="r" b="b" t="t" l="l"/>
              <a:pathLst>
                <a:path h="305935" w="305935">
                  <a:moveTo>
                    <a:pt x="0" y="0"/>
                  </a:moveTo>
                  <a:lnTo>
                    <a:pt x="305935" y="0"/>
                  </a:lnTo>
                  <a:lnTo>
                    <a:pt x="305935" y="305935"/>
                  </a:lnTo>
                  <a:lnTo>
                    <a:pt x="0" y="30593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6" id="6"/>
          <p:cNvSpPr/>
          <p:nvPr/>
        </p:nvSpPr>
        <p:spPr>
          <a:xfrm flipH="false" flipV="false" rot="0">
            <a:off x="731520" y="1802347"/>
            <a:ext cx="8254655" cy="5170087"/>
          </a:xfrm>
          <a:custGeom>
            <a:avLst/>
            <a:gdLst/>
            <a:ahLst/>
            <a:cxnLst/>
            <a:rect r="r" b="b" t="t" l="l"/>
            <a:pathLst>
              <a:path h="5170087" w="8254655">
                <a:moveTo>
                  <a:pt x="0" y="0"/>
                </a:moveTo>
                <a:lnTo>
                  <a:pt x="8254655" y="0"/>
                </a:lnTo>
                <a:lnTo>
                  <a:pt x="8254655" y="5170086"/>
                </a:lnTo>
                <a:lnTo>
                  <a:pt x="0" y="5170086"/>
                </a:lnTo>
                <a:lnTo>
                  <a:pt x="0" y="0"/>
                </a:lnTo>
                <a:close/>
              </a:path>
            </a:pathLst>
          </a:custGeom>
          <a:blipFill>
            <a:blip r:embed="rId7"/>
            <a:stretch>
              <a:fillRect l="0" t="0" r="0" b="0"/>
            </a:stretch>
          </a:blipFill>
        </p:spPr>
      </p:sp>
      <p:sp>
        <p:nvSpPr>
          <p:cNvPr name="TextBox 7" id="7"/>
          <p:cNvSpPr txBox="true"/>
          <p:nvPr/>
        </p:nvSpPr>
        <p:spPr>
          <a:xfrm rot="0">
            <a:off x="1335322" y="1364827"/>
            <a:ext cx="7082955" cy="437520"/>
          </a:xfrm>
          <a:prstGeom prst="rect">
            <a:avLst/>
          </a:prstGeom>
        </p:spPr>
        <p:txBody>
          <a:bodyPr anchor="t" rtlCol="false" tIns="0" lIns="0" bIns="0" rIns="0">
            <a:spAutoFit/>
          </a:bodyPr>
          <a:lstStyle/>
          <a:p>
            <a:pPr algn="l" marL="511968" indent="-255984" lvl="1">
              <a:lnSpc>
                <a:spcPts val="3675"/>
              </a:lnSpc>
              <a:buFont typeface="Arial"/>
              <a:buChar char="•"/>
            </a:pPr>
            <a:r>
              <a:rPr lang="en-US" sz="2371">
                <a:solidFill>
                  <a:srgbClr val="025FCC"/>
                </a:solidFill>
                <a:latin typeface="DM Sans"/>
              </a:rPr>
              <a:t>Hit Start the Round. Then Open the classroom.</a:t>
            </a:r>
          </a:p>
        </p:txBody>
      </p:sp>
      <p:sp>
        <p:nvSpPr>
          <p:cNvPr name="TextBox 8" id="8"/>
          <p:cNvSpPr txBox="true"/>
          <p:nvPr/>
        </p:nvSpPr>
        <p:spPr>
          <a:xfrm rot="0">
            <a:off x="2416401" y="171629"/>
            <a:ext cx="4920798" cy="1138832"/>
          </a:xfrm>
          <a:prstGeom prst="rect">
            <a:avLst/>
          </a:prstGeom>
        </p:spPr>
        <p:txBody>
          <a:bodyPr anchor="t" rtlCol="false" tIns="0" lIns="0" bIns="0" rIns="0">
            <a:spAutoFit/>
          </a:bodyPr>
          <a:lstStyle/>
          <a:p>
            <a:pPr algn="ctr">
              <a:lnSpc>
                <a:spcPts val="4570"/>
              </a:lnSpc>
            </a:pPr>
            <a:r>
              <a:rPr lang="en-US" sz="3906" spc="-39">
                <a:solidFill>
                  <a:srgbClr val="025FCC"/>
                </a:solidFill>
                <a:latin typeface="DM Sans Bold"/>
              </a:rPr>
              <a:t>SpeechWire </a:t>
            </a:r>
          </a:p>
          <a:p>
            <a:pPr algn="ctr">
              <a:lnSpc>
                <a:spcPts val="4570"/>
              </a:lnSpc>
            </a:pPr>
            <a:r>
              <a:rPr lang="en-US" sz="3906" spc="-39">
                <a:solidFill>
                  <a:srgbClr val="025FCC"/>
                </a:solidFill>
                <a:latin typeface="DM Sans Bold"/>
              </a:rPr>
              <a:t>You Have A SC Ballot</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0">
            <a:off x="7647235" y="938812"/>
            <a:ext cx="610358" cy="754693"/>
          </a:xfrm>
          <a:custGeom>
            <a:avLst/>
            <a:gdLst/>
            <a:ahLst/>
            <a:cxnLst/>
            <a:rect r="r" b="b" t="t" l="l"/>
            <a:pathLst>
              <a:path h="754693" w="610358">
                <a:moveTo>
                  <a:pt x="0" y="0"/>
                </a:moveTo>
                <a:lnTo>
                  <a:pt x="610358" y="0"/>
                </a:lnTo>
                <a:lnTo>
                  <a:pt x="610358" y="754693"/>
                </a:lnTo>
                <a:lnTo>
                  <a:pt x="0" y="754693"/>
                </a:lnTo>
                <a:lnTo>
                  <a:pt x="0" y="0"/>
                </a:lnTo>
                <a:close/>
              </a:path>
            </a:pathLst>
          </a:custGeom>
          <a:blipFill>
            <a:blip r:embed="rId3"/>
            <a:stretch>
              <a:fillRect l="0" t="0" r="0" b="0"/>
            </a:stretch>
          </a:blipFill>
        </p:spPr>
      </p:sp>
      <p:sp>
        <p:nvSpPr>
          <p:cNvPr name="Freeform 4" id="4"/>
          <p:cNvSpPr/>
          <p:nvPr/>
        </p:nvSpPr>
        <p:spPr>
          <a:xfrm flipH="false" flipV="false" rot="0">
            <a:off x="4445319" y="1076686"/>
            <a:ext cx="862963" cy="478944"/>
          </a:xfrm>
          <a:custGeom>
            <a:avLst/>
            <a:gdLst/>
            <a:ahLst/>
            <a:cxnLst/>
            <a:rect r="r" b="b" t="t" l="l"/>
            <a:pathLst>
              <a:path h="478944" w="862963">
                <a:moveTo>
                  <a:pt x="0" y="0"/>
                </a:moveTo>
                <a:lnTo>
                  <a:pt x="862962" y="0"/>
                </a:lnTo>
                <a:lnTo>
                  <a:pt x="862962" y="478945"/>
                </a:lnTo>
                <a:lnTo>
                  <a:pt x="0" y="478945"/>
                </a:lnTo>
                <a:lnTo>
                  <a:pt x="0" y="0"/>
                </a:lnTo>
                <a:close/>
              </a:path>
            </a:pathLst>
          </a:custGeom>
          <a:blipFill>
            <a:blip r:embed="rId4"/>
            <a:stretch>
              <a:fillRect l="0" t="0" r="0" b="0"/>
            </a:stretch>
          </a:blipFill>
        </p:spPr>
      </p:sp>
      <p:sp>
        <p:nvSpPr>
          <p:cNvPr name="Freeform 5" id="5"/>
          <p:cNvSpPr/>
          <p:nvPr/>
        </p:nvSpPr>
        <p:spPr>
          <a:xfrm flipH="false" flipV="false" rot="0">
            <a:off x="1539046" y="1003122"/>
            <a:ext cx="881792" cy="626072"/>
          </a:xfrm>
          <a:custGeom>
            <a:avLst/>
            <a:gdLst/>
            <a:ahLst/>
            <a:cxnLst/>
            <a:rect r="r" b="b" t="t" l="l"/>
            <a:pathLst>
              <a:path h="626072" w="881792">
                <a:moveTo>
                  <a:pt x="0" y="0"/>
                </a:moveTo>
                <a:lnTo>
                  <a:pt x="881792" y="0"/>
                </a:lnTo>
                <a:lnTo>
                  <a:pt x="881792" y="626073"/>
                </a:lnTo>
                <a:lnTo>
                  <a:pt x="0" y="6260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388966" y="1690274"/>
            <a:ext cx="9235190" cy="5104770"/>
          </a:xfrm>
          <a:prstGeom prst="rect">
            <a:avLst/>
          </a:prstGeom>
        </p:spPr>
        <p:txBody>
          <a:bodyPr anchor="t" rtlCol="false" tIns="0" lIns="0" bIns="0" rIns="0">
            <a:spAutoFit/>
          </a:bodyPr>
          <a:lstStyle/>
          <a:p>
            <a:pPr marL="511968" indent="-255984" lvl="1">
              <a:lnSpc>
                <a:spcPts val="3675"/>
              </a:lnSpc>
              <a:buFont typeface="Arial"/>
              <a:buChar char="•"/>
            </a:pPr>
            <a:r>
              <a:rPr lang="en-US" sz="2371">
                <a:solidFill>
                  <a:srgbClr val="FEFEFE"/>
                </a:solidFill>
                <a:latin typeface="DM Sans"/>
              </a:rPr>
              <a:t>Kids work hard! They need comments that will encourage them to do their best and to improve! Write comments for each speech.​</a:t>
            </a:r>
          </a:p>
          <a:p>
            <a:pPr marL="511968" indent="-255984" lvl="1">
              <a:lnSpc>
                <a:spcPts val="3675"/>
              </a:lnSpc>
              <a:buFont typeface="Arial"/>
              <a:buChar char="•"/>
            </a:pPr>
            <a:r>
              <a:rPr lang="en-US" sz="2371">
                <a:solidFill>
                  <a:srgbClr val="FEFEFE"/>
                </a:solidFill>
                <a:latin typeface="DM Sans"/>
              </a:rPr>
              <a:t>Give speciﬁc examples: Great introduction; the power of your voice was perfect.​</a:t>
            </a:r>
          </a:p>
          <a:p>
            <a:pPr marL="511968" indent="-255984" lvl="1">
              <a:lnSpc>
                <a:spcPts val="3675"/>
              </a:lnSpc>
              <a:buFont typeface="Arial"/>
              <a:buChar char="•"/>
            </a:pPr>
            <a:r>
              <a:rPr lang="en-US" sz="2371">
                <a:solidFill>
                  <a:srgbClr val="FEFEFE"/>
                </a:solidFill>
                <a:latin typeface="DM Sans"/>
              </a:rPr>
              <a:t>Good attention-getter, but you forgot to tell us your thesis. What is the point of this speech?​</a:t>
            </a:r>
          </a:p>
          <a:p>
            <a:pPr marL="511968" indent="-255984" lvl="1">
              <a:lnSpc>
                <a:spcPts val="3675"/>
              </a:lnSpc>
              <a:buFont typeface="Arial"/>
              <a:buChar char="•"/>
            </a:pPr>
            <a:r>
              <a:rPr lang="en-US" sz="2371">
                <a:solidFill>
                  <a:srgbClr val="FEFEFE"/>
                </a:solidFill>
                <a:latin typeface="DM Sans"/>
              </a:rPr>
              <a:t>You did a great job with research, but a speech might do more than just list statistics… what do the statistics mean?​</a:t>
            </a:r>
          </a:p>
          <a:p>
            <a:pPr algn="l" marL="511968" indent="-255984" lvl="1">
              <a:lnSpc>
                <a:spcPts val="3675"/>
              </a:lnSpc>
              <a:buFont typeface="Arial"/>
              <a:buChar char="•"/>
            </a:pPr>
            <a:r>
              <a:rPr lang="en-US" sz="2371">
                <a:solidFill>
                  <a:srgbClr val="FEFEFE"/>
                </a:solidFill>
                <a:latin typeface="DM Sans"/>
              </a:rPr>
              <a:t>Good job identifying the weaknesses in other speakers’ arguments.</a:t>
            </a:r>
          </a:p>
        </p:txBody>
      </p:sp>
      <p:sp>
        <p:nvSpPr>
          <p:cNvPr name="TextBox 7" id="7"/>
          <p:cNvSpPr txBox="true"/>
          <p:nvPr/>
        </p:nvSpPr>
        <p:spPr>
          <a:xfrm rot="0">
            <a:off x="2106365" y="333843"/>
            <a:ext cx="5540870"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Congressional Debate</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0">
            <a:off x="7647235" y="731520"/>
            <a:ext cx="610358" cy="754693"/>
          </a:xfrm>
          <a:custGeom>
            <a:avLst/>
            <a:gdLst/>
            <a:ahLst/>
            <a:cxnLst/>
            <a:rect r="r" b="b" t="t" l="l"/>
            <a:pathLst>
              <a:path h="754693" w="610358">
                <a:moveTo>
                  <a:pt x="0" y="0"/>
                </a:moveTo>
                <a:lnTo>
                  <a:pt x="610358" y="0"/>
                </a:lnTo>
                <a:lnTo>
                  <a:pt x="610358" y="754693"/>
                </a:lnTo>
                <a:lnTo>
                  <a:pt x="0" y="754693"/>
                </a:lnTo>
                <a:lnTo>
                  <a:pt x="0" y="0"/>
                </a:lnTo>
                <a:close/>
              </a:path>
            </a:pathLst>
          </a:custGeom>
          <a:blipFill>
            <a:blip r:embed="rId3"/>
            <a:stretch>
              <a:fillRect l="0" t="0" r="0" b="0"/>
            </a:stretch>
          </a:blipFill>
        </p:spPr>
      </p:sp>
      <p:sp>
        <p:nvSpPr>
          <p:cNvPr name="Freeform 4" id="4"/>
          <p:cNvSpPr/>
          <p:nvPr/>
        </p:nvSpPr>
        <p:spPr>
          <a:xfrm flipH="false" flipV="false" rot="0">
            <a:off x="4445319" y="1044556"/>
            <a:ext cx="862963" cy="478944"/>
          </a:xfrm>
          <a:custGeom>
            <a:avLst/>
            <a:gdLst/>
            <a:ahLst/>
            <a:cxnLst/>
            <a:rect r="r" b="b" t="t" l="l"/>
            <a:pathLst>
              <a:path h="478944" w="862963">
                <a:moveTo>
                  <a:pt x="0" y="0"/>
                </a:moveTo>
                <a:lnTo>
                  <a:pt x="862962" y="0"/>
                </a:lnTo>
                <a:lnTo>
                  <a:pt x="862962" y="478945"/>
                </a:lnTo>
                <a:lnTo>
                  <a:pt x="0" y="478945"/>
                </a:lnTo>
                <a:lnTo>
                  <a:pt x="0" y="0"/>
                </a:lnTo>
                <a:close/>
              </a:path>
            </a:pathLst>
          </a:custGeom>
          <a:blipFill>
            <a:blip r:embed="rId4"/>
            <a:stretch>
              <a:fillRect l="0" t="0" r="0" b="0"/>
            </a:stretch>
          </a:blipFill>
        </p:spPr>
      </p:sp>
      <p:sp>
        <p:nvSpPr>
          <p:cNvPr name="Freeform 5" id="5"/>
          <p:cNvSpPr/>
          <p:nvPr/>
        </p:nvSpPr>
        <p:spPr>
          <a:xfrm flipH="false" flipV="false" rot="0">
            <a:off x="1562568" y="731520"/>
            <a:ext cx="881792" cy="626072"/>
          </a:xfrm>
          <a:custGeom>
            <a:avLst/>
            <a:gdLst/>
            <a:ahLst/>
            <a:cxnLst/>
            <a:rect r="r" b="b" t="t" l="l"/>
            <a:pathLst>
              <a:path h="626072" w="881792">
                <a:moveTo>
                  <a:pt x="0" y="0"/>
                </a:moveTo>
                <a:lnTo>
                  <a:pt x="881792" y="0"/>
                </a:lnTo>
                <a:lnTo>
                  <a:pt x="881792" y="626072"/>
                </a:lnTo>
                <a:lnTo>
                  <a:pt x="0" y="6260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353292" y="1580651"/>
            <a:ext cx="9047017" cy="5427985"/>
          </a:xfrm>
          <a:prstGeom prst="rect">
            <a:avLst/>
          </a:prstGeom>
        </p:spPr>
        <p:txBody>
          <a:bodyPr anchor="t" rtlCol="false" tIns="0" lIns="0" bIns="0" rIns="0">
            <a:spAutoFit/>
          </a:bodyPr>
          <a:lstStyle/>
          <a:p>
            <a:pPr marL="468789" indent="-234395" lvl="1">
              <a:lnSpc>
                <a:spcPts val="3365"/>
              </a:lnSpc>
              <a:buFont typeface="Arial"/>
              <a:buChar char="•"/>
            </a:pPr>
            <a:r>
              <a:rPr lang="en-US" sz="2171">
                <a:solidFill>
                  <a:srgbClr val="FEFEFE"/>
                </a:solidFill>
                <a:latin typeface="DM Sans"/>
              </a:rPr>
              <a:t>Judge Duties:​</a:t>
            </a:r>
          </a:p>
          <a:p>
            <a:pPr marL="468789" indent="-234395" lvl="1">
              <a:lnSpc>
                <a:spcPts val="3365"/>
              </a:lnSpc>
              <a:buFont typeface="Arial"/>
              <a:buChar char="•"/>
            </a:pPr>
            <a:r>
              <a:rPr lang="en-US" sz="2171">
                <a:solidFill>
                  <a:srgbClr val="FEFEFE"/>
                </a:solidFill>
                <a:latin typeface="DM Sans"/>
              </a:rPr>
              <a:t>The judge listens and takes notes on the debate, scoring each speech that is presented.​</a:t>
            </a:r>
          </a:p>
          <a:p>
            <a:pPr marL="468789" indent="-234395" lvl="1">
              <a:lnSpc>
                <a:spcPts val="3365"/>
              </a:lnSpc>
              <a:buFont typeface="Arial"/>
              <a:buChar char="•"/>
            </a:pPr>
            <a:r>
              <a:rPr lang="en-US" sz="2171">
                <a:solidFill>
                  <a:srgbClr val="FEFEFE"/>
                </a:solidFill>
                <a:latin typeface="DM Sans"/>
              </a:rPr>
              <a:t>The judge scores each speech. Please use a range of 3 -6 points. 3 = poor; 6=great! The judge also scores the presiding ofﬁcer (per hour) for their job in keeping the debate running efficiently and effectively.​</a:t>
            </a:r>
          </a:p>
          <a:p>
            <a:pPr marL="468789" indent="-234395" lvl="1">
              <a:lnSpc>
                <a:spcPts val="3365"/>
              </a:lnSpc>
              <a:buFont typeface="Arial"/>
              <a:buChar char="•"/>
            </a:pPr>
            <a:r>
              <a:rPr lang="en-US" sz="2171">
                <a:solidFill>
                  <a:srgbClr val="FEFEFE"/>
                </a:solidFill>
                <a:latin typeface="DM Sans"/>
              </a:rPr>
              <a:t>The judge will write comments for each speech and for the presiding ofﬁcer.​</a:t>
            </a:r>
          </a:p>
          <a:p>
            <a:pPr marL="468789" indent="-234395" lvl="1">
              <a:lnSpc>
                <a:spcPts val="3365"/>
              </a:lnSpc>
              <a:buFont typeface="Arial"/>
              <a:buChar char="•"/>
            </a:pPr>
            <a:r>
              <a:rPr lang="en-US" sz="2171">
                <a:solidFill>
                  <a:srgbClr val="FEFEFE"/>
                </a:solidFill>
                <a:latin typeface="DM Sans"/>
              </a:rPr>
              <a:t>After the entire session is over (should be around 2 hours, rank the competitor's 1st place, 2nd place, and so on. DO include the presiding ofﬁcer in your rankings if they did a great job!</a:t>
            </a:r>
          </a:p>
          <a:p>
            <a:pPr algn="l">
              <a:lnSpc>
                <a:spcPts val="3365"/>
              </a:lnSpc>
            </a:pPr>
          </a:p>
        </p:txBody>
      </p:sp>
      <p:sp>
        <p:nvSpPr>
          <p:cNvPr name="TextBox 7" id="7"/>
          <p:cNvSpPr txBox="true"/>
          <p:nvPr/>
        </p:nvSpPr>
        <p:spPr>
          <a:xfrm rot="0">
            <a:off x="2106365" y="333843"/>
            <a:ext cx="5540870"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Congressional Debate</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3230880" y="1857087"/>
            <a:ext cx="3308139" cy="4470108"/>
            <a:chOff x="0" y="0"/>
            <a:chExt cx="1923367" cy="2598940"/>
          </a:xfrm>
        </p:grpSpPr>
        <p:sp>
          <p:nvSpPr>
            <p:cNvPr name="Freeform 4" id="4"/>
            <p:cNvSpPr/>
            <p:nvPr/>
          </p:nvSpPr>
          <p:spPr>
            <a:xfrm flipH="false" flipV="false" rot="0">
              <a:off x="0" y="0"/>
              <a:ext cx="1923367" cy="2598940"/>
            </a:xfrm>
            <a:custGeom>
              <a:avLst/>
              <a:gdLst/>
              <a:ahLst/>
              <a:cxnLst/>
              <a:rect r="r" b="b" t="t" l="l"/>
              <a:pathLst>
                <a:path h="2598940" w="1923367">
                  <a:moveTo>
                    <a:pt x="1798906" y="2598940"/>
                  </a:moveTo>
                  <a:lnTo>
                    <a:pt x="124460" y="2598940"/>
                  </a:lnTo>
                  <a:cubicBezTo>
                    <a:pt x="55880" y="2598940"/>
                    <a:pt x="0" y="2543060"/>
                    <a:pt x="0" y="2474480"/>
                  </a:cubicBezTo>
                  <a:lnTo>
                    <a:pt x="0" y="124460"/>
                  </a:lnTo>
                  <a:cubicBezTo>
                    <a:pt x="0" y="55880"/>
                    <a:pt x="55880" y="0"/>
                    <a:pt x="124460" y="0"/>
                  </a:cubicBezTo>
                  <a:lnTo>
                    <a:pt x="1798907" y="0"/>
                  </a:lnTo>
                  <a:cubicBezTo>
                    <a:pt x="1867487" y="0"/>
                    <a:pt x="1923367" y="55880"/>
                    <a:pt x="1923367" y="124460"/>
                  </a:cubicBezTo>
                  <a:lnTo>
                    <a:pt x="1923367" y="2474480"/>
                  </a:lnTo>
                  <a:cubicBezTo>
                    <a:pt x="1923367" y="2543060"/>
                    <a:pt x="1867487" y="2598940"/>
                    <a:pt x="1798907" y="2598940"/>
                  </a:cubicBezTo>
                  <a:close/>
                </a:path>
              </a:pathLst>
            </a:custGeom>
            <a:solidFill>
              <a:srgbClr val="FFFFFF"/>
            </a:solidFill>
          </p:spPr>
        </p:sp>
      </p:grpSp>
      <p:grpSp>
        <p:nvGrpSpPr>
          <p:cNvPr name="Group 5" id="5"/>
          <p:cNvGrpSpPr/>
          <p:nvPr/>
        </p:nvGrpSpPr>
        <p:grpSpPr>
          <a:xfrm rot="-10800000">
            <a:off x="9022080" y="6732750"/>
            <a:ext cx="443010" cy="443010"/>
            <a:chOff x="0" y="0"/>
            <a:chExt cx="590681" cy="590681"/>
          </a:xfrm>
        </p:grpSpPr>
        <p:sp>
          <p:nvSpPr>
            <p:cNvPr name="Freeform 6" id="6"/>
            <p:cNvSpPr/>
            <p:nvPr/>
          </p:nvSpPr>
          <p:spPr>
            <a:xfrm flipH="false" flipV="false" rot="-10800000">
              <a:off x="0" y="0"/>
              <a:ext cx="590681" cy="590681"/>
            </a:xfrm>
            <a:custGeom>
              <a:avLst/>
              <a:gdLst/>
              <a:ahLst/>
              <a:cxnLst/>
              <a:rect r="r" b="b" t="t" l="l"/>
              <a:pathLst>
                <a:path h="590681" w="590681">
                  <a:moveTo>
                    <a:pt x="0" y="0"/>
                  </a:moveTo>
                  <a:lnTo>
                    <a:pt x="590681" y="0"/>
                  </a:lnTo>
                  <a:lnTo>
                    <a:pt x="590681" y="590681"/>
                  </a:lnTo>
                  <a:lnTo>
                    <a:pt x="0" y="5906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44377" y="144377"/>
              <a:ext cx="301927" cy="301927"/>
            </a:xfrm>
            <a:custGeom>
              <a:avLst/>
              <a:gdLst/>
              <a:ahLst/>
              <a:cxnLst/>
              <a:rect r="r" b="b" t="t" l="l"/>
              <a:pathLst>
                <a:path h="301927" w="301927">
                  <a:moveTo>
                    <a:pt x="0" y="0"/>
                  </a:moveTo>
                  <a:lnTo>
                    <a:pt x="301927" y="0"/>
                  </a:lnTo>
                  <a:lnTo>
                    <a:pt x="301927" y="301927"/>
                  </a:lnTo>
                  <a:lnTo>
                    <a:pt x="0" y="3019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8" id="8"/>
          <p:cNvSpPr/>
          <p:nvPr/>
        </p:nvSpPr>
        <p:spPr>
          <a:xfrm flipH="false" flipV="false" rot="0">
            <a:off x="2173080" y="2714353"/>
            <a:ext cx="5407440" cy="4461407"/>
          </a:xfrm>
          <a:custGeom>
            <a:avLst/>
            <a:gdLst/>
            <a:ahLst/>
            <a:cxnLst/>
            <a:rect r="r" b="b" t="t" l="l"/>
            <a:pathLst>
              <a:path h="4461407" w="5407440">
                <a:moveTo>
                  <a:pt x="0" y="0"/>
                </a:moveTo>
                <a:lnTo>
                  <a:pt x="5407440" y="0"/>
                </a:lnTo>
                <a:lnTo>
                  <a:pt x="5407440" y="4461407"/>
                </a:lnTo>
                <a:lnTo>
                  <a:pt x="0" y="4461407"/>
                </a:lnTo>
                <a:lnTo>
                  <a:pt x="0" y="0"/>
                </a:lnTo>
                <a:close/>
              </a:path>
            </a:pathLst>
          </a:custGeom>
          <a:blipFill>
            <a:blip r:embed="rId7"/>
            <a:stretch>
              <a:fillRect l="0" t="0" r="0" b="0"/>
            </a:stretch>
          </a:blipFill>
        </p:spPr>
      </p:sp>
      <p:sp>
        <p:nvSpPr>
          <p:cNvPr name="TextBox 9" id="9"/>
          <p:cNvSpPr txBox="true"/>
          <p:nvPr/>
        </p:nvSpPr>
        <p:spPr>
          <a:xfrm rot="0">
            <a:off x="533536" y="721995"/>
            <a:ext cx="8686527" cy="1887583"/>
          </a:xfrm>
          <a:prstGeom prst="rect">
            <a:avLst/>
          </a:prstGeom>
        </p:spPr>
        <p:txBody>
          <a:bodyPr anchor="t" rtlCol="false" tIns="0" lIns="0" bIns="0" rIns="0">
            <a:spAutoFit/>
          </a:bodyPr>
          <a:lstStyle/>
          <a:p>
            <a:pPr marL="447200" indent="-223600" lvl="1">
              <a:lnSpc>
                <a:spcPts val="2547"/>
              </a:lnSpc>
              <a:buFont typeface="Arial"/>
              <a:buChar char="•"/>
            </a:pPr>
            <a:r>
              <a:rPr lang="en-US" sz="2071">
                <a:solidFill>
                  <a:srgbClr val="025FCC"/>
                </a:solidFill>
                <a:latin typeface="DM Sans"/>
              </a:rPr>
              <a:t>Each speech should have a score.​</a:t>
            </a:r>
          </a:p>
          <a:p>
            <a:pPr marL="447200" indent="-223600" lvl="1">
              <a:lnSpc>
                <a:spcPts val="2547"/>
              </a:lnSpc>
              <a:buFont typeface="Arial"/>
              <a:buChar char="•"/>
            </a:pPr>
            <a:r>
              <a:rPr lang="en-US" sz="2071">
                <a:solidFill>
                  <a:srgbClr val="025FCC"/>
                </a:solidFill>
                <a:latin typeface="DM Sans"/>
              </a:rPr>
              <a:t>6 = Awesome!​</a:t>
            </a:r>
          </a:p>
          <a:p>
            <a:pPr marL="447200" indent="-223600" lvl="1">
              <a:lnSpc>
                <a:spcPts val="2547"/>
              </a:lnSpc>
              <a:buFont typeface="Arial"/>
              <a:buChar char="•"/>
            </a:pPr>
            <a:r>
              <a:rPr lang="en-US" sz="2071">
                <a:solidFill>
                  <a:srgbClr val="025FCC"/>
                </a:solidFill>
                <a:latin typeface="DM Sans"/>
              </a:rPr>
              <a:t>3= Needs improvement…​</a:t>
            </a:r>
          </a:p>
          <a:p>
            <a:pPr marL="447200" indent="-223600" lvl="1">
              <a:lnSpc>
                <a:spcPts val="2547"/>
              </a:lnSpc>
              <a:buFont typeface="Arial"/>
              <a:buChar char="•"/>
            </a:pPr>
            <a:r>
              <a:rPr lang="en-US" sz="2071">
                <a:solidFill>
                  <a:srgbClr val="025FCC"/>
                </a:solidFill>
                <a:latin typeface="DM Sans"/>
              </a:rPr>
              <a:t>Students are ranked 1-8​</a:t>
            </a:r>
          </a:p>
          <a:p>
            <a:pPr marL="447200" indent="-223600" lvl="1">
              <a:lnSpc>
                <a:spcPts val="2547"/>
              </a:lnSpc>
              <a:buFont typeface="Arial"/>
              <a:buChar char="•"/>
            </a:pPr>
            <a:r>
              <a:rPr lang="en-US" sz="2071">
                <a:solidFill>
                  <a:srgbClr val="025FCC"/>
                </a:solidFill>
                <a:latin typeface="DM Sans"/>
              </a:rPr>
              <a:t>Please include your Presiding Ofﬁcer (PO) in your ranking choices.​</a:t>
            </a:r>
          </a:p>
          <a:p>
            <a:pPr algn="l" marL="447200" indent="-223600" lvl="1">
              <a:lnSpc>
                <a:spcPts val="2547"/>
              </a:lnSpc>
              <a:buFont typeface="Arial"/>
              <a:buChar char="•"/>
            </a:pPr>
            <a:r>
              <a:rPr lang="en-US" sz="2071">
                <a:solidFill>
                  <a:srgbClr val="025FCC"/>
                </a:solidFill>
                <a:latin typeface="DM Sans"/>
              </a:rPr>
              <a:t>Submit Ballot</a:t>
            </a:r>
          </a:p>
        </p:txBody>
      </p:sp>
      <p:sp>
        <p:nvSpPr>
          <p:cNvPr name="TextBox 10" id="10"/>
          <p:cNvSpPr txBox="true"/>
          <p:nvPr/>
        </p:nvSpPr>
        <p:spPr>
          <a:xfrm rot="0">
            <a:off x="1341556" y="164188"/>
            <a:ext cx="7070487" cy="567332"/>
          </a:xfrm>
          <a:prstGeom prst="rect">
            <a:avLst/>
          </a:prstGeom>
        </p:spPr>
        <p:txBody>
          <a:bodyPr anchor="t" rtlCol="false" tIns="0" lIns="0" bIns="0" rIns="0">
            <a:spAutoFit/>
          </a:bodyPr>
          <a:lstStyle/>
          <a:p>
            <a:pPr algn="ctr">
              <a:lnSpc>
                <a:spcPts val="4570"/>
              </a:lnSpc>
            </a:pPr>
            <a:r>
              <a:rPr lang="en-US" sz="3906" spc="-39">
                <a:solidFill>
                  <a:srgbClr val="025FCC"/>
                </a:solidFill>
                <a:latin typeface="DM Sans Bold"/>
              </a:rPr>
              <a:t>Submit Your Congress Ballots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3175575" y="1177659"/>
            <a:ext cx="3402451" cy="790797"/>
            <a:chOff x="0" y="0"/>
            <a:chExt cx="4536601" cy="1054396"/>
          </a:xfrm>
        </p:grpSpPr>
        <p:sp>
          <p:nvSpPr>
            <p:cNvPr name="Freeform 4" id="4"/>
            <p:cNvSpPr/>
            <p:nvPr/>
          </p:nvSpPr>
          <p:spPr>
            <a:xfrm flipH="false" flipV="false" rot="0">
              <a:off x="0" y="0"/>
              <a:ext cx="1153922" cy="1054396"/>
            </a:xfrm>
            <a:custGeom>
              <a:avLst/>
              <a:gdLst/>
              <a:ahLst/>
              <a:cxnLst/>
              <a:rect r="r" b="b" t="t" l="l"/>
              <a:pathLst>
                <a:path h="1054396" w="1153922">
                  <a:moveTo>
                    <a:pt x="0" y="0"/>
                  </a:moveTo>
                  <a:lnTo>
                    <a:pt x="1153922" y="0"/>
                  </a:lnTo>
                  <a:lnTo>
                    <a:pt x="1153922" y="1054396"/>
                  </a:lnTo>
                  <a:lnTo>
                    <a:pt x="0" y="1054396"/>
                  </a:lnTo>
                  <a:lnTo>
                    <a:pt x="0" y="0"/>
                  </a:lnTo>
                  <a:close/>
                </a:path>
              </a:pathLst>
            </a:custGeom>
            <a:blipFill>
              <a:blip r:embed="rId3"/>
              <a:stretch>
                <a:fillRect l="0" t="0" r="0" b="0"/>
              </a:stretch>
            </a:blipFill>
          </p:spPr>
        </p:sp>
        <p:sp>
          <p:nvSpPr>
            <p:cNvPr name="Freeform 5" id="5"/>
            <p:cNvSpPr/>
            <p:nvPr/>
          </p:nvSpPr>
          <p:spPr>
            <a:xfrm flipH="false" flipV="false" rot="0">
              <a:off x="1859229" y="140183"/>
              <a:ext cx="980259" cy="884015"/>
            </a:xfrm>
            <a:custGeom>
              <a:avLst/>
              <a:gdLst/>
              <a:ahLst/>
              <a:cxnLst/>
              <a:rect r="r" b="b" t="t" l="l"/>
              <a:pathLst>
                <a:path h="884015" w="980259">
                  <a:moveTo>
                    <a:pt x="0" y="0"/>
                  </a:moveTo>
                  <a:lnTo>
                    <a:pt x="980259" y="0"/>
                  </a:lnTo>
                  <a:lnTo>
                    <a:pt x="980259" y="884015"/>
                  </a:lnTo>
                  <a:lnTo>
                    <a:pt x="0" y="884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546470" y="65437"/>
              <a:ext cx="990131" cy="923522"/>
            </a:xfrm>
            <a:custGeom>
              <a:avLst/>
              <a:gdLst/>
              <a:ahLst/>
              <a:cxnLst/>
              <a:rect r="r" b="b" t="t" l="l"/>
              <a:pathLst>
                <a:path h="923522" w="990131">
                  <a:moveTo>
                    <a:pt x="0" y="0"/>
                  </a:moveTo>
                  <a:lnTo>
                    <a:pt x="990131" y="0"/>
                  </a:lnTo>
                  <a:lnTo>
                    <a:pt x="990131" y="923522"/>
                  </a:lnTo>
                  <a:lnTo>
                    <a:pt x="0" y="9235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7" id="7"/>
          <p:cNvSpPr txBox="true"/>
          <p:nvPr/>
        </p:nvSpPr>
        <p:spPr>
          <a:xfrm rot="0">
            <a:off x="282727" y="2219119"/>
            <a:ext cx="9188147" cy="4733039"/>
          </a:xfrm>
          <a:prstGeom prst="rect">
            <a:avLst/>
          </a:prstGeom>
        </p:spPr>
        <p:txBody>
          <a:bodyPr anchor="t" rtlCol="false" tIns="0" lIns="0" bIns="0" rIns="0">
            <a:spAutoFit/>
          </a:bodyPr>
          <a:lstStyle/>
          <a:p>
            <a:pPr marL="468789" indent="-234395" lvl="1">
              <a:lnSpc>
                <a:spcPts val="2909"/>
              </a:lnSpc>
              <a:buFont typeface="Arial"/>
              <a:buChar char="•"/>
            </a:pPr>
            <a:r>
              <a:rPr lang="en-US" sz="2171">
                <a:solidFill>
                  <a:srgbClr val="FEFEFE"/>
                </a:solidFill>
                <a:latin typeface="DM Sans"/>
              </a:rPr>
              <a:t>One-on-one debate, debating a resolution provided by the national office.​</a:t>
            </a:r>
          </a:p>
          <a:p>
            <a:pPr marL="468789" indent="-234395" lvl="1">
              <a:lnSpc>
                <a:spcPts val="2909"/>
              </a:lnSpc>
              <a:buFont typeface="Arial"/>
              <a:buChar char="•"/>
            </a:pPr>
            <a:r>
              <a:rPr lang="en-US" sz="2171">
                <a:solidFill>
                  <a:srgbClr val="FEFEFE"/>
                </a:solidFill>
                <a:latin typeface="DM Sans"/>
              </a:rPr>
              <a:t>Afﬁrmative speaker goes ﬁrst and presents a 6-minute speech establishing why the resolution is a true statement.​</a:t>
            </a:r>
          </a:p>
          <a:p>
            <a:pPr marL="468789" indent="-234395" lvl="1">
              <a:lnSpc>
                <a:spcPts val="2909"/>
              </a:lnSpc>
              <a:buFont typeface="Arial"/>
              <a:buChar char="•"/>
            </a:pPr>
            <a:r>
              <a:rPr lang="en-US" sz="2171">
                <a:solidFill>
                  <a:srgbClr val="FEFEFE"/>
                </a:solidFill>
                <a:latin typeface="DM Sans"/>
              </a:rPr>
              <a:t>Negative speaker questions for 3 minutes and then presents a 7-minute speech attacking the afﬁrmative and presenting a negative position.​</a:t>
            </a:r>
          </a:p>
          <a:p>
            <a:pPr marL="468789" indent="-234395" lvl="1">
              <a:lnSpc>
                <a:spcPts val="2909"/>
              </a:lnSpc>
              <a:buFont typeface="Arial"/>
              <a:buChar char="•"/>
            </a:pPr>
            <a:r>
              <a:rPr lang="en-US" sz="2171">
                <a:solidFill>
                  <a:srgbClr val="FEFEFE"/>
                </a:solidFill>
                <a:latin typeface="DM Sans"/>
              </a:rPr>
              <a:t>Afﬁrmative speaker questions the negative speaker for 3 minutes.​</a:t>
            </a:r>
          </a:p>
          <a:p>
            <a:pPr marL="468789" indent="-234395" lvl="1">
              <a:lnSpc>
                <a:spcPts val="2909"/>
              </a:lnSpc>
              <a:buFont typeface="Arial"/>
              <a:buChar char="•"/>
            </a:pPr>
            <a:r>
              <a:rPr lang="en-US" sz="2171">
                <a:solidFill>
                  <a:srgbClr val="FEFEFE"/>
                </a:solidFill>
                <a:latin typeface="DM Sans"/>
              </a:rPr>
              <a:t>Aff then presents a 4-minute rebuttal.​</a:t>
            </a:r>
          </a:p>
          <a:p>
            <a:pPr marL="468789" indent="-234395" lvl="1">
              <a:lnSpc>
                <a:spcPts val="2909"/>
              </a:lnSpc>
              <a:buFont typeface="Arial"/>
              <a:buChar char="•"/>
            </a:pPr>
            <a:r>
              <a:rPr lang="en-US" sz="2171">
                <a:solidFill>
                  <a:srgbClr val="FEFEFE"/>
                </a:solidFill>
                <a:latin typeface="DM Sans"/>
              </a:rPr>
              <a:t>Neg presents a 6-minute rejoinder.​</a:t>
            </a:r>
          </a:p>
          <a:p>
            <a:pPr marL="468789" indent="-234395" lvl="1">
              <a:lnSpc>
                <a:spcPts val="2909"/>
              </a:lnSpc>
              <a:buFont typeface="Arial"/>
              <a:buChar char="•"/>
            </a:pPr>
            <a:r>
              <a:rPr lang="en-US" sz="2171">
                <a:solidFill>
                  <a:srgbClr val="FEFEFE"/>
                </a:solidFill>
                <a:latin typeface="DM Sans"/>
              </a:rPr>
              <a:t>Aff presents a 3-minute ﬁnal rebuttal​</a:t>
            </a:r>
          </a:p>
          <a:p>
            <a:pPr marL="468789" indent="-234395" lvl="1">
              <a:lnSpc>
                <a:spcPts val="2909"/>
              </a:lnSpc>
              <a:buFont typeface="Arial"/>
              <a:buChar char="•"/>
            </a:pPr>
            <a:r>
              <a:rPr lang="en-US" sz="2171">
                <a:solidFill>
                  <a:srgbClr val="FEFEFE"/>
                </a:solidFill>
                <a:latin typeface="DM Sans"/>
              </a:rPr>
              <a:t>Each side has 4 minutes of preparation time.</a:t>
            </a:r>
          </a:p>
          <a:p>
            <a:pPr algn="l">
              <a:lnSpc>
                <a:spcPts val="3365"/>
              </a:lnSpc>
            </a:pPr>
            <a:r>
              <a:rPr lang="en-US" sz="2171">
                <a:solidFill>
                  <a:srgbClr val="FEFEFE"/>
                </a:solidFill>
                <a:latin typeface="DM Sans"/>
              </a:rPr>
              <a:t>   </a:t>
            </a:r>
          </a:p>
        </p:txBody>
      </p:sp>
      <p:sp>
        <p:nvSpPr>
          <p:cNvPr name="TextBox 8" id="8"/>
          <p:cNvSpPr txBox="true"/>
          <p:nvPr/>
        </p:nvSpPr>
        <p:spPr>
          <a:xfrm rot="0">
            <a:off x="1929952" y="311991"/>
            <a:ext cx="5893696"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Lincoln Douglas Debate</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3175575" y="965963"/>
            <a:ext cx="3402451" cy="790797"/>
            <a:chOff x="0" y="0"/>
            <a:chExt cx="4536601" cy="1054396"/>
          </a:xfrm>
        </p:grpSpPr>
        <p:sp>
          <p:nvSpPr>
            <p:cNvPr name="Freeform 4" id="4"/>
            <p:cNvSpPr/>
            <p:nvPr/>
          </p:nvSpPr>
          <p:spPr>
            <a:xfrm flipH="false" flipV="false" rot="0">
              <a:off x="0" y="0"/>
              <a:ext cx="1153922" cy="1054396"/>
            </a:xfrm>
            <a:custGeom>
              <a:avLst/>
              <a:gdLst/>
              <a:ahLst/>
              <a:cxnLst/>
              <a:rect r="r" b="b" t="t" l="l"/>
              <a:pathLst>
                <a:path h="1054396" w="1153922">
                  <a:moveTo>
                    <a:pt x="0" y="0"/>
                  </a:moveTo>
                  <a:lnTo>
                    <a:pt x="1153922" y="0"/>
                  </a:lnTo>
                  <a:lnTo>
                    <a:pt x="1153922" y="1054396"/>
                  </a:lnTo>
                  <a:lnTo>
                    <a:pt x="0" y="1054396"/>
                  </a:lnTo>
                  <a:lnTo>
                    <a:pt x="0" y="0"/>
                  </a:lnTo>
                  <a:close/>
                </a:path>
              </a:pathLst>
            </a:custGeom>
            <a:blipFill>
              <a:blip r:embed="rId3"/>
              <a:stretch>
                <a:fillRect l="0" t="0" r="0" b="0"/>
              </a:stretch>
            </a:blipFill>
          </p:spPr>
        </p:sp>
        <p:sp>
          <p:nvSpPr>
            <p:cNvPr name="Freeform 5" id="5"/>
            <p:cNvSpPr/>
            <p:nvPr/>
          </p:nvSpPr>
          <p:spPr>
            <a:xfrm flipH="false" flipV="false" rot="0">
              <a:off x="1859229" y="140183"/>
              <a:ext cx="980259" cy="884015"/>
            </a:xfrm>
            <a:custGeom>
              <a:avLst/>
              <a:gdLst/>
              <a:ahLst/>
              <a:cxnLst/>
              <a:rect r="r" b="b" t="t" l="l"/>
              <a:pathLst>
                <a:path h="884015" w="980259">
                  <a:moveTo>
                    <a:pt x="0" y="0"/>
                  </a:moveTo>
                  <a:lnTo>
                    <a:pt x="980259" y="0"/>
                  </a:lnTo>
                  <a:lnTo>
                    <a:pt x="980259" y="884015"/>
                  </a:lnTo>
                  <a:lnTo>
                    <a:pt x="0" y="884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546470" y="65437"/>
              <a:ext cx="990131" cy="923522"/>
            </a:xfrm>
            <a:custGeom>
              <a:avLst/>
              <a:gdLst/>
              <a:ahLst/>
              <a:cxnLst/>
              <a:rect r="r" b="b" t="t" l="l"/>
              <a:pathLst>
                <a:path h="923522" w="990131">
                  <a:moveTo>
                    <a:pt x="0" y="0"/>
                  </a:moveTo>
                  <a:lnTo>
                    <a:pt x="990131" y="0"/>
                  </a:lnTo>
                  <a:lnTo>
                    <a:pt x="990131" y="923522"/>
                  </a:lnTo>
                  <a:lnTo>
                    <a:pt x="0" y="9235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7" id="7"/>
          <p:cNvSpPr txBox="true"/>
          <p:nvPr/>
        </p:nvSpPr>
        <p:spPr>
          <a:xfrm rot="0">
            <a:off x="282727" y="1878836"/>
            <a:ext cx="9188147" cy="4704844"/>
          </a:xfrm>
          <a:prstGeom prst="rect">
            <a:avLst/>
          </a:prstGeom>
        </p:spPr>
        <p:txBody>
          <a:bodyPr anchor="t" rtlCol="false" tIns="0" lIns="0" bIns="0" rIns="0">
            <a:spAutoFit/>
          </a:bodyPr>
          <a:lstStyle/>
          <a:p>
            <a:pPr marL="468789" indent="-234395" lvl="1">
              <a:lnSpc>
                <a:spcPts val="2909"/>
              </a:lnSpc>
              <a:buFont typeface="Arial"/>
              <a:buChar char="•"/>
            </a:pPr>
            <a:r>
              <a:rPr lang="en-US" sz="2171">
                <a:solidFill>
                  <a:srgbClr val="FEFEFE"/>
                </a:solidFill>
                <a:latin typeface="DM Sans"/>
              </a:rPr>
              <a:t>Judge Duties:​</a:t>
            </a:r>
          </a:p>
          <a:p>
            <a:pPr marL="468789" indent="-234395" lvl="1">
              <a:lnSpc>
                <a:spcPts val="2909"/>
              </a:lnSpc>
              <a:buFont typeface="Arial"/>
              <a:buChar char="•"/>
            </a:pPr>
            <a:r>
              <a:rPr lang="en-US" sz="2171">
                <a:solidFill>
                  <a:srgbClr val="FEFEFE"/>
                </a:solidFill>
                <a:latin typeface="DM Sans"/>
              </a:rPr>
              <a:t>The judge listens and takes notes during the debate</a:t>
            </a:r>
          </a:p>
          <a:p>
            <a:pPr marL="468789" indent="-234395" lvl="1">
              <a:lnSpc>
                <a:spcPts val="2909"/>
              </a:lnSpc>
              <a:buFont typeface="Arial"/>
              <a:buChar char="•"/>
            </a:pPr>
            <a:r>
              <a:rPr lang="en-US" sz="2171">
                <a:solidFill>
                  <a:srgbClr val="FEFEFE"/>
                </a:solidFill>
                <a:latin typeface="DM Sans"/>
              </a:rPr>
              <a:t>Each debater is scored by the judge at the end of the debate, and the judge chooses a winner based on the debater who did the best job arguing their position.​</a:t>
            </a:r>
          </a:p>
          <a:p>
            <a:pPr marL="468789" indent="-234395" lvl="1">
              <a:lnSpc>
                <a:spcPts val="2909"/>
              </a:lnSpc>
              <a:buFont typeface="Arial"/>
              <a:buChar char="•"/>
            </a:pPr>
            <a:r>
              <a:rPr lang="en-US" sz="2171">
                <a:solidFill>
                  <a:srgbClr val="FEFEFE"/>
                </a:solidFill>
                <a:latin typeface="DM Sans"/>
              </a:rPr>
              <a:t>The judge should write a thorough explanation of the reason for their decision.​</a:t>
            </a:r>
          </a:p>
          <a:p>
            <a:pPr marL="468789" indent="-234395" lvl="1">
              <a:lnSpc>
                <a:spcPts val="2909"/>
              </a:lnSpc>
              <a:buFont typeface="Arial"/>
              <a:buChar char="•"/>
            </a:pPr>
            <a:r>
              <a:rPr lang="en-US" sz="2171">
                <a:solidFill>
                  <a:srgbClr val="FEFEFE"/>
                </a:solidFill>
                <a:latin typeface="DM Sans"/>
              </a:rPr>
              <a:t>The judge will write comments for the debater so that the debater can improve for the future.​</a:t>
            </a:r>
          </a:p>
          <a:p>
            <a:pPr marL="468789" indent="-234395" lvl="1">
              <a:lnSpc>
                <a:spcPts val="2909"/>
              </a:lnSpc>
              <a:buFont typeface="Arial"/>
              <a:buChar char="•"/>
            </a:pPr>
            <a:r>
              <a:rPr lang="en-US" sz="2171">
                <a:solidFill>
                  <a:srgbClr val="FEFEFE"/>
                </a:solidFill>
                <a:latin typeface="DM Sans"/>
              </a:rPr>
              <a:t>Speaker points should be determined using a scale of 27-30. Decimals are​</a:t>
            </a:r>
          </a:p>
          <a:p>
            <a:pPr algn="l" marL="468789" indent="-234395" lvl="1">
              <a:lnSpc>
                <a:spcPts val="2909"/>
              </a:lnSpc>
              <a:buFont typeface="Arial"/>
              <a:buChar char="•"/>
            </a:pPr>
            <a:r>
              <a:rPr lang="en-US" sz="2171">
                <a:solidFill>
                  <a:srgbClr val="FEFEFE"/>
                </a:solidFill>
                <a:latin typeface="DM Sans"/>
              </a:rPr>
              <a:t>permitted. 30 = awesome, 27 = not so much. You may go below if a speaker was extremely rude or inappropriate.</a:t>
            </a:r>
          </a:p>
        </p:txBody>
      </p:sp>
      <p:sp>
        <p:nvSpPr>
          <p:cNvPr name="TextBox 8" id="8"/>
          <p:cNvSpPr txBox="true"/>
          <p:nvPr/>
        </p:nvSpPr>
        <p:spPr>
          <a:xfrm rot="0">
            <a:off x="1929952" y="311991"/>
            <a:ext cx="5893696"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Lincoln Douglas Debate</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92459" y="884990"/>
            <a:ext cx="9216207" cy="5976438"/>
          </a:xfrm>
          <a:prstGeom prst="rect">
            <a:avLst/>
          </a:prstGeom>
        </p:spPr>
        <p:txBody>
          <a:bodyPr anchor="t" rtlCol="false" tIns="0" lIns="0" bIns="0" rIns="0">
            <a:spAutoFit/>
          </a:bodyPr>
          <a:lstStyle/>
          <a:p>
            <a:pPr marL="468789" indent="-234395" lvl="1">
              <a:lnSpc>
                <a:spcPts val="2497"/>
              </a:lnSpc>
              <a:buFont typeface="Arial"/>
              <a:buChar char="•"/>
            </a:pPr>
            <a:r>
              <a:rPr lang="en-US" sz="2171">
                <a:solidFill>
                  <a:srgbClr val="FEFEFE"/>
                </a:solidFill>
                <a:latin typeface="DM Sans"/>
              </a:rPr>
              <a:t>Two on Two debate debating a resolution provided by the national ofﬁce.​</a:t>
            </a:r>
          </a:p>
          <a:p>
            <a:pPr marL="468789" indent="-234395" lvl="1">
              <a:lnSpc>
                <a:spcPts val="2497"/>
              </a:lnSpc>
              <a:buFont typeface="Arial"/>
              <a:buChar char="•"/>
            </a:pPr>
            <a:r>
              <a:rPr lang="en-US" sz="2171">
                <a:solidFill>
                  <a:srgbClr val="FEFEFE"/>
                </a:solidFill>
                <a:latin typeface="DM Sans"/>
              </a:rPr>
              <a:t>1st speaker goes ﬁrst and presents a 4-minute speech establishing arguments for their side of the resolution.​</a:t>
            </a:r>
          </a:p>
          <a:p>
            <a:pPr marL="468789" indent="-234395" lvl="1">
              <a:lnSpc>
                <a:spcPts val="2497"/>
              </a:lnSpc>
              <a:buFont typeface="Arial"/>
              <a:buChar char="•"/>
            </a:pPr>
            <a:r>
              <a:rPr lang="en-US" sz="2171">
                <a:solidFill>
                  <a:srgbClr val="FEFEFE"/>
                </a:solidFill>
                <a:latin typeface="DM Sans"/>
              </a:rPr>
              <a:t>1st speaker, on the other side, presents a 4-minute speech establishing​</a:t>
            </a:r>
          </a:p>
          <a:p>
            <a:pPr marL="468789" indent="-234395" lvl="1">
              <a:lnSpc>
                <a:spcPts val="2497"/>
              </a:lnSpc>
              <a:buFont typeface="Arial"/>
              <a:buChar char="•"/>
            </a:pPr>
            <a:r>
              <a:rPr lang="en-US" sz="2171">
                <a:solidFill>
                  <a:srgbClr val="FEFEFE"/>
                </a:solidFill>
                <a:latin typeface="DM Sans"/>
              </a:rPr>
              <a:t>arguments for their side of the resolution.​</a:t>
            </a:r>
          </a:p>
          <a:p>
            <a:pPr marL="468789" indent="-234395" lvl="1">
              <a:lnSpc>
                <a:spcPts val="2497"/>
              </a:lnSpc>
              <a:buFont typeface="Arial"/>
              <a:buChar char="•"/>
            </a:pPr>
            <a:r>
              <a:rPr lang="en-US" sz="2171">
                <a:solidFill>
                  <a:srgbClr val="FEFEFE"/>
                </a:solidFill>
                <a:latin typeface="DM Sans"/>
              </a:rPr>
              <a:t>The two 1st speakers question each other back and forth for 3 minutes.​</a:t>
            </a:r>
          </a:p>
          <a:p>
            <a:pPr marL="468789" indent="-234395" lvl="1">
              <a:lnSpc>
                <a:spcPts val="2497"/>
              </a:lnSpc>
              <a:buFont typeface="Arial"/>
              <a:buChar char="•"/>
            </a:pPr>
            <a:r>
              <a:rPr lang="en-US" sz="2171">
                <a:solidFill>
                  <a:srgbClr val="FEFEFE"/>
                </a:solidFill>
                <a:latin typeface="DM Sans"/>
              </a:rPr>
              <a:t>The next two speakers (rebuttalists) refute the other side’s arguments 4 minutes each, followed by 3 minute crossﬁre.​</a:t>
            </a:r>
          </a:p>
          <a:p>
            <a:pPr marL="468789" indent="-234395" lvl="1">
              <a:lnSpc>
                <a:spcPts val="2497"/>
              </a:lnSpc>
              <a:buFont typeface="Arial"/>
              <a:buChar char="•"/>
            </a:pPr>
            <a:r>
              <a:rPr lang="en-US" sz="2171">
                <a:solidFill>
                  <a:srgbClr val="FEFEFE"/>
                </a:solidFill>
                <a:latin typeface="DM Sans"/>
              </a:rPr>
              <a:t>Next, each 1st speaker provides a summary of the debate - 3 minutes.​</a:t>
            </a:r>
          </a:p>
          <a:p>
            <a:pPr marL="468789" indent="-234395" lvl="1">
              <a:lnSpc>
                <a:spcPts val="2497"/>
              </a:lnSpc>
              <a:buFont typeface="Arial"/>
              <a:buChar char="•"/>
            </a:pPr>
            <a:r>
              <a:rPr lang="en-US" sz="2171">
                <a:solidFill>
                  <a:srgbClr val="FEFEFE"/>
                </a:solidFill>
                <a:latin typeface="DM Sans"/>
              </a:rPr>
              <a:t>Grand Cross Fire with all participants questioning, responding and persuading.​</a:t>
            </a:r>
          </a:p>
          <a:p>
            <a:pPr marL="468789" indent="-234395" lvl="1">
              <a:lnSpc>
                <a:spcPts val="2497"/>
              </a:lnSpc>
              <a:buFont typeface="Arial"/>
              <a:buChar char="•"/>
            </a:pPr>
            <a:r>
              <a:rPr lang="en-US" sz="2171">
                <a:solidFill>
                  <a:srgbClr val="FEFEFE"/>
                </a:solidFill>
                <a:latin typeface="DM Sans"/>
              </a:rPr>
              <a:t>The two rebuttalists each have a 2-minute ﬁnal focus to persuade the​judge as to what is the most important thing to weigh in the debate.​</a:t>
            </a:r>
          </a:p>
          <a:p>
            <a:pPr algn="l" marL="468789" indent="-234395" lvl="1">
              <a:lnSpc>
                <a:spcPts val="2497"/>
              </a:lnSpc>
              <a:buFont typeface="Arial"/>
              <a:buChar char="•"/>
            </a:pPr>
            <a:r>
              <a:rPr lang="en-US" sz="2171">
                <a:solidFill>
                  <a:srgbClr val="FEFEFE"/>
                </a:solidFill>
                <a:latin typeface="DM Sans"/>
              </a:rPr>
              <a:t>Each side has 3 minutes of preparation time.</a:t>
            </a:r>
          </a:p>
        </p:txBody>
      </p:sp>
      <p:sp>
        <p:nvSpPr>
          <p:cNvPr name="TextBox 4" id="4"/>
          <p:cNvSpPr txBox="true"/>
          <p:nvPr/>
        </p:nvSpPr>
        <p:spPr>
          <a:xfrm rot="0">
            <a:off x="2171257" y="298560"/>
            <a:ext cx="5258610"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Public Forum Debate</a:t>
            </a:r>
            <a:r>
              <a:rPr lang="en-US" sz="3918" spc="-39">
                <a:solidFill>
                  <a:srgbClr val="025FCC"/>
                </a:solidFill>
                <a:latin typeface="DM Sans Bold"/>
              </a:rPr>
              <a:t> </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268696" y="827840"/>
            <a:ext cx="9216207" cy="6320428"/>
          </a:xfrm>
          <a:prstGeom prst="rect">
            <a:avLst/>
          </a:prstGeom>
        </p:spPr>
        <p:txBody>
          <a:bodyPr anchor="t" rtlCol="false" tIns="0" lIns="0" bIns="0" rIns="0">
            <a:spAutoFit/>
          </a:bodyPr>
          <a:lstStyle/>
          <a:p>
            <a:pPr marL="511968" indent="-255984" lvl="1">
              <a:lnSpc>
                <a:spcPts val="3319"/>
              </a:lnSpc>
              <a:buFont typeface="Arial"/>
              <a:buChar char="•"/>
            </a:pPr>
            <a:r>
              <a:rPr lang="en-US" sz="2371">
                <a:solidFill>
                  <a:srgbClr val="FEFEFE"/>
                </a:solidFill>
                <a:latin typeface="DM Sans"/>
              </a:rPr>
              <a:t>Judge Duties:​</a:t>
            </a:r>
          </a:p>
          <a:p>
            <a:pPr marL="511968" indent="-255984" lvl="1">
              <a:lnSpc>
                <a:spcPts val="3319"/>
              </a:lnSpc>
              <a:buFont typeface="Arial"/>
              <a:buChar char="•"/>
            </a:pPr>
            <a:r>
              <a:rPr lang="en-US" sz="2371">
                <a:solidFill>
                  <a:srgbClr val="FEFEFE"/>
                </a:solidFill>
                <a:latin typeface="DM Sans"/>
              </a:rPr>
              <a:t>Judge listens and takes notes during the debate (camera on, mic off)​</a:t>
            </a:r>
          </a:p>
          <a:p>
            <a:pPr marL="511968" indent="-255984" lvl="1">
              <a:lnSpc>
                <a:spcPts val="3319"/>
              </a:lnSpc>
              <a:buFont typeface="Arial"/>
              <a:buChar char="•"/>
            </a:pPr>
            <a:r>
              <a:rPr lang="en-US" sz="2371">
                <a:solidFill>
                  <a:srgbClr val="FEFEFE"/>
                </a:solidFill>
                <a:latin typeface="DM Sans"/>
              </a:rPr>
              <a:t>Each team is scored by the judge at the end of the debate, and a winner is chosen by the judge based on the team that did the best job arguing their position.​</a:t>
            </a:r>
          </a:p>
          <a:p>
            <a:pPr marL="511968" indent="-255984" lvl="1">
              <a:lnSpc>
                <a:spcPts val="3319"/>
              </a:lnSpc>
              <a:buFont typeface="Arial"/>
              <a:buChar char="•"/>
            </a:pPr>
            <a:r>
              <a:rPr lang="en-US" sz="2371">
                <a:solidFill>
                  <a:srgbClr val="FEFEFE"/>
                </a:solidFill>
                <a:latin typeface="DM Sans"/>
              </a:rPr>
              <a:t>The judge should write a thorough explanation of the reason for their decision.​</a:t>
            </a:r>
          </a:p>
          <a:p>
            <a:pPr marL="511968" indent="-255984" lvl="1">
              <a:lnSpc>
                <a:spcPts val="3319"/>
              </a:lnSpc>
              <a:buFont typeface="Arial"/>
              <a:buChar char="•"/>
            </a:pPr>
            <a:r>
              <a:rPr lang="en-US" sz="2371">
                <a:solidFill>
                  <a:srgbClr val="FEFEFE"/>
                </a:solidFill>
                <a:latin typeface="DM Sans"/>
              </a:rPr>
              <a:t>The judge will write comments for the teams so that the teams can improve for the future.​</a:t>
            </a:r>
          </a:p>
          <a:p>
            <a:pPr marL="555147" indent="-277573" lvl="1">
              <a:lnSpc>
                <a:spcPts val="3599"/>
              </a:lnSpc>
              <a:buFont typeface="Arial"/>
              <a:buChar char="•"/>
            </a:pPr>
            <a:r>
              <a:rPr lang="en-US" sz="2571">
                <a:solidFill>
                  <a:srgbClr val="FEFEFE"/>
                </a:solidFill>
                <a:latin typeface="DM Sans"/>
              </a:rPr>
              <a:t>Speaker points should be determined using a scale of 27-30. Decimals are​ permitted. 30 = awesome, 27 = not so much. You may go below if a speaker was extremely rude or inappropriate.</a:t>
            </a:r>
          </a:p>
          <a:p>
            <a:pPr algn="l">
              <a:lnSpc>
                <a:spcPts val="2497"/>
              </a:lnSpc>
            </a:pPr>
          </a:p>
        </p:txBody>
      </p:sp>
      <p:sp>
        <p:nvSpPr>
          <p:cNvPr name="TextBox 4" id="4"/>
          <p:cNvSpPr txBox="true"/>
          <p:nvPr/>
        </p:nvSpPr>
        <p:spPr>
          <a:xfrm rot="0">
            <a:off x="2171257" y="298560"/>
            <a:ext cx="5258610"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Public Forum Debate</a:t>
            </a:r>
            <a:r>
              <a:rPr lang="en-US" sz="3918" spc="-39">
                <a:solidFill>
                  <a:srgbClr val="025FCC"/>
                </a:solidFill>
                <a:latin typeface="DM Sans Bold"/>
              </a:rPr>
              <a:t> </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3175575" y="965963"/>
            <a:ext cx="3402451" cy="790797"/>
            <a:chOff x="0" y="0"/>
            <a:chExt cx="4536601" cy="1054396"/>
          </a:xfrm>
        </p:grpSpPr>
        <p:sp>
          <p:nvSpPr>
            <p:cNvPr name="Freeform 4" id="4"/>
            <p:cNvSpPr/>
            <p:nvPr/>
          </p:nvSpPr>
          <p:spPr>
            <a:xfrm flipH="false" flipV="false" rot="0">
              <a:off x="0" y="0"/>
              <a:ext cx="1153922" cy="1054396"/>
            </a:xfrm>
            <a:custGeom>
              <a:avLst/>
              <a:gdLst/>
              <a:ahLst/>
              <a:cxnLst/>
              <a:rect r="r" b="b" t="t" l="l"/>
              <a:pathLst>
                <a:path h="1054396" w="1153922">
                  <a:moveTo>
                    <a:pt x="0" y="0"/>
                  </a:moveTo>
                  <a:lnTo>
                    <a:pt x="1153922" y="0"/>
                  </a:lnTo>
                  <a:lnTo>
                    <a:pt x="1153922" y="1054396"/>
                  </a:lnTo>
                  <a:lnTo>
                    <a:pt x="0" y="1054396"/>
                  </a:lnTo>
                  <a:lnTo>
                    <a:pt x="0" y="0"/>
                  </a:lnTo>
                  <a:close/>
                </a:path>
              </a:pathLst>
            </a:custGeom>
            <a:blipFill>
              <a:blip r:embed="rId3"/>
              <a:stretch>
                <a:fillRect l="0" t="0" r="0" b="0"/>
              </a:stretch>
            </a:blipFill>
          </p:spPr>
        </p:sp>
        <p:sp>
          <p:nvSpPr>
            <p:cNvPr name="Freeform 5" id="5"/>
            <p:cNvSpPr/>
            <p:nvPr/>
          </p:nvSpPr>
          <p:spPr>
            <a:xfrm flipH="false" flipV="false" rot="0">
              <a:off x="1859229" y="140183"/>
              <a:ext cx="980259" cy="884015"/>
            </a:xfrm>
            <a:custGeom>
              <a:avLst/>
              <a:gdLst/>
              <a:ahLst/>
              <a:cxnLst/>
              <a:rect r="r" b="b" t="t" l="l"/>
              <a:pathLst>
                <a:path h="884015" w="980259">
                  <a:moveTo>
                    <a:pt x="0" y="0"/>
                  </a:moveTo>
                  <a:lnTo>
                    <a:pt x="980259" y="0"/>
                  </a:lnTo>
                  <a:lnTo>
                    <a:pt x="980259" y="884015"/>
                  </a:lnTo>
                  <a:lnTo>
                    <a:pt x="0" y="884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546470" y="65437"/>
              <a:ext cx="990131" cy="923522"/>
            </a:xfrm>
            <a:custGeom>
              <a:avLst/>
              <a:gdLst/>
              <a:ahLst/>
              <a:cxnLst/>
              <a:rect r="r" b="b" t="t" l="l"/>
              <a:pathLst>
                <a:path h="923522" w="990131">
                  <a:moveTo>
                    <a:pt x="0" y="0"/>
                  </a:moveTo>
                  <a:lnTo>
                    <a:pt x="990131" y="0"/>
                  </a:lnTo>
                  <a:lnTo>
                    <a:pt x="990131" y="923522"/>
                  </a:lnTo>
                  <a:lnTo>
                    <a:pt x="0" y="9235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7" id="7"/>
          <p:cNvSpPr txBox="true"/>
          <p:nvPr/>
        </p:nvSpPr>
        <p:spPr>
          <a:xfrm rot="0">
            <a:off x="282727" y="1878836"/>
            <a:ext cx="9188147" cy="4368445"/>
          </a:xfrm>
          <a:prstGeom prst="rect">
            <a:avLst/>
          </a:prstGeom>
        </p:spPr>
        <p:txBody>
          <a:bodyPr anchor="t" rtlCol="false" tIns="0" lIns="0" bIns="0" rIns="0">
            <a:spAutoFit/>
          </a:bodyPr>
          <a:lstStyle/>
          <a:p>
            <a:pPr marL="468789" indent="-234395" lvl="1">
              <a:lnSpc>
                <a:spcPts val="2909"/>
              </a:lnSpc>
              <a:buFont typeface="Arial"/>
              <a:buChar char="•"/>
            </a:pPr>
            <a:r>
              <a:rPr lang="en-US" sz="2171">
                <a:solidFill>
                  <a:srgbClr val="FEFEFE"/>
                </a:solidFill>
                <a:latin typeface="DM Sans"/>
              </a:rPr>
              <a:t>There can be only one winner.​</a:t>
            </a:r>
          </a:p>
          <a:p>
            <a:pPr marL="468789" indent="-234395" lvl="1">
              <a:lnSpc>
                <a:spcPts val="2909"/>
              </a:lnSpc>
              <a:buFont typeface="Arial"/>
              <a:buChar char="•"/>
            </a:pPr>
            <a:r>
              <a:rPr lang="en-US" sz="2171">
                <a:solidFill>
                  <a:srgbClr val="FEFEFE"/>
                </a:solidFill>
                <a:latin typeface="DM Sans"/>
              </a:rPr>
              <a:t>Speaker points (rates): 30 - 27. 30=WOW! 27 = There is a lot of room for improvement. You may use decimal points to identify increments of goodness :-).​</a:t>
            </a:r>
          </a:p>
          <a:p>
            <a:pPr marL="468789" indent="-234395" lvl="1">
              <a:lnSpc>
                <a:spcPts val="2909"/>
              </a:lnSpc>
              <a:buFont typeface="Arial"/>
              <a:buChar char="•"/>
            </a:pPr>
            <a:r>
              <a:rPr lang="en-US" sz="2171">
                <a:solidFill>
                  <a:srgbClr val="FEFEFE"/>
                </a:solidFill>
                <a:latin typeface="DM Sans"/>
              </a:rPr>
              <a:t>You may go below 27 if the team was offensive or extremely rude in some way. Be sure to justify your scores by explaining in your comments.​</a:t>
            </a:r>
          </a:p>
          <a:p>
            <a:pPr marL="468789" indent="-234395" lvl="1">
              <a:lnSpc>
                <a:spcPts val="2909"/>
              </a:lnSpc>
              <a:buFont typeface="Arial"/>
              <a:buChar char="•"/>
            </a:pPr>
            <a:r>
              <a:rPr lang="en-US" sz="2171">
                <a:solidFill>
                  <a:srgbClr val="FEFEFE"/>
                </a:solidFill>
                <a:latin typeface="DM Sans"/>
              </a:rPr>
              <a:t>You need to submit a ballot with points ASAP, but we encourage you to continue writing detailed comments through the weekend!​</a:t>
            </a:r>
          </a:p>
          <a:p>
            <a:pPr algn="l" marL="468789" indent="-234395" lvl="1">
              <a:lnSpc>
                <a:spcPts val="4907"/>
              </a:lnSpc>
              <a:buFont typeface="Arial"/>
              <a:buChar char="•"/>
            </a:pPr>
            <a:r>
              <a:rPr lang="en-US" sz="2171">
                <a:solidFill>
                  <a:srgbClr val="FEFEFE"/>
                </a:solidFill>
                <a:latin typeface="DM Sans"/>
              </a:rPr>
              <a:t>If you think there has been a rule violation, DO NOT talk to the students or others. Bring it to the tabroom after the round is over.</a:t>
            </a:r>
          </a:p>
        </p:txBody>
      </p:sp>
      <p:sp>
        <p:nvSpPr>
          <p:cNvPr name="TextBox 8" id="8"/>
          <p:cNvSpPr txBox="true"/>
          <p:nvPr/>
        </p:nvSpPr>
        <p:spPr>
          <a:xfrm rot="0">
            <a:off x="800911" y="300230"/>
            <a:ext cx="8151778"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Before Submitting Debate Ballots</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10800000">
            <a:off x="8796114" y="6583680"/>
            <a:ext cx="451932" cy="451932"/>
            <a:chOff x="0" y="0"/>
            <a:chExt cx="602576" cy="602576"/>
          </a:xfrm>
        </p:grpSpPr>
        <p:sp>
          <p:nvSpPr>
            <p:cNvPr name="Freeform 4" id="4"/>
            <p:cNvSpPr/>
            <p:nvPr/>
          </p:nvSpPr>
          <p:spPr>
            <a:xfrm flipH="false" flipV="false" rot="-10800000">
              <a:off x="0" y="0"/>
              <a:ext cx="602576" cy="602576"/>
            </a:xfrm>
            <a:custGeom>
              <a:avLst/>
              <a:gdLst/>
              <a:ahLst/>
              <a:cxnLst/>
              <a:rect r="r" b="b" t="t" l="l"/>
              <a:pathLst>
                <a:path h="602576" w="602576">
                  <a:moveTo>
                    <a:pt x="0" y="0"/>
                  </a:moveTo>
                  <a:lnTo>
                    <a:pt x="602576" y="0"/>
                  </a:lnTo>
                  <a:lnTo>
                    <a:pt x="602576" y="602576"/>
                  </a:lnTo>
                  <a:lnTo>
                    <a:pt x="0" y="6025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7284" y="147284"/>
              <a:ext cx="308007" cy="308007"/>
            </a:xfrm>
            <a:custGeom>
              <a:avLst/>
              <a:gdLst/>
              <a:ahLst/>
              <a:cxnLst/>
              <a:rect r="r" b="b" t="t" l="l"/>
              <a:pathLst>
                <a:path h="308007" w="308007">
                  <a:moveTo>
                    <a:pt x="0" y="0"/>
                  </a:moveTo>
                  <a:lnTo>
                    <a:pt x="308007" y="0"/>
                  </a:lnTo>
                  <a:lnTo>
                    <a:pt x="308007" y="308007"/>
                  </a:lnTo>
                  <a:lnTo>
                    <a:pt x="0" y="3080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6" id="6"/>
          <p:cNvSpPr/>
          <p:nvPr/>
        </p:nvSpPr>
        <p:spPr>
          <a:xfrm flipH="false" flipV="false" rot="0">
            <a:off x="889775" y="2316767"/>
            <a:ext cx="7906339" cy="4266913"/>
          </a:xfrm>
          <a:custGeom>
            <a:avLst/>
            <a:gdLst/>
            <a:ahLst/>
            <a:cxnLst/>
            <a:rect r="r" b="b" t="t" l="l"/>
            <a:pathLst>
              <a:path h="4266913" w="7906339">
                <a:moveTo>
                  <a:pt x="0" y="0"/>
                </a:moveTo>
                <a:lnTo>
                  <a:pt x="7906339" y="0"/>
                </a:lnTo>
                <a:lnTo>
                  <a:pt x="7906339" y="4266913"/>
                </a:lnTo>
                <a:lnTo>
                  <a:pt x="0" y="4266913"/>
                </a:lnTo>
                <a:lnTo>
                  <a:pt x="0" y="0"/>
                </a:lnTo>
                <a:close/>
              </a:path>
            </a:pathLst>
          </a:custGeom>
          <a:blipFill>
            <a:blip r:embed="rId7"/>
            <a:stretch>
              <a:fillRect l="0" t="0" r="0" b="0"/>
            </a:stretch>
          </a:blipFill>
        </p:spPr>
      </p:sp>
      <p:sp>
        <p:nvSpPr>
          <p:cNvPr name="TextBox 7" id="7"/>
          <p:cNvSpPr txBox="true"/>
          <p:nvPr/>
        </p:nvSpPr>
        <p:spPr>
          <a:xfrm rot="0">
            <a:off x="1820229" y="168716"/>
            <a:ext cx="6113142" cy="1806058"/>
          </a:xfrm>
          <a:prstGeom prst="rect">
            <a:avLst/>
          </a:prstGeom>
        </p:spPr>
        <p:txBody>
          <a:bodyPr anchor="t" rtlCol="false" tIns="0" lIns="0" bIns="0" rIns="0">
            <a:spAutoFit/>
          </a:bodyPr>
          <a:lstStyle/>
          <a:p>
            <a:pPr algn="ctr">
              <a:lnSpc>
                <a:spcPts val="4725"/>
              </a:lnSpc>
            </a:pPr>
            <a:r>
              <a:rPr lang="en-US" sz="4257" spc="-42">
                <a:solidFill>
                  <a:srgbClr val="025FCC"/>
                </a:solidFill>
                <a:latin typeface="DM Sans Bold"/>
              </a:rPr>
              <a:t>Debate Ballot Comments and RFD (Reason For Decision)​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Freeform 3" id="3"/>
          <p:cNvSpPr/>
          <p:nvPr/>
        </p:nvSpPr>
        <p:spPr>
          <a:xfrm flipH="false" flipV="false" rot="-782266">
            <a:off x="465890" y="346105"/>
            <a:ext cx="1583523" cy="1121921"/>
          </a:xfrm>
          <a:custGeom>
            <a:avLst/>
            <a:gdLst/>
            <a:ahLst/>
            <a:cxnLst/>
            <a:rect r="r" b="b" t="t" l="l"/>
            <a:pathLst>
              <a:path h="1121921" w="1583523">
                <a:moveTo>
                  <a:pt x="0" y="0"/>
                </a:moveTo>
                <a:lnTo>
                  <a:pt x="1583523" y="0"/>
                </a:lnTo>
                <a:lnTo>
                  <a:pt x="1583523" y="1121922"/>
                </a:lnTo>
                <a:lnTo>
                  <a:pt x="0" y="1121922"/>
                </a:lnTo>
                <a:lnTo>
                  <a:pt x="0" y="0"/>
                </a:lnTo>
                <a:close/>
              </a:path>
            </a:pathLst>
          </a:custGeom>
          <a:blipFill>
            <a:blip r:embed="rId3"/>
            <a:stretch>
              <a:fillRect l="-9915" t="0" r="-9915" b="0"/>
            </a:stretch>
          </a:blipFill>
        </p:spPr>
      </p:sp>
      <p:sp>
        <p:nvSpPr>
          <p:cNvPr name="TextBox 4" id="4"/>
          <p:cNvSpPr txBox="true"/>
          <p:nvPr/>
        </p:nvSpPr>
        <p:spPr>
          <a:xfrm rot="0">
            <a:off x="489647" y="1584557"/>
            <a:ext cx="8774306" cy="4494276"/>
          </a:xfrm>
          <a:prstGeom prst="rect">
            <a:avLst/>
          </a:prstGeom>
        </p:spPr>
        <p:txBody>
          <a:bodyPr anchor="t" rtlCol="false" tIns="0" lIns="0" bIns="0" rIns="0">
            <a:spAutoFit/>
          </a:bodyPr>
          <a:lstStyle/>
          <a:p>
            <a:pPr marL="498729" indent="-249365" lvl="1">
              <a:lnSpc>
                <a:spcPts val="3234"/>
              </a:lnSpc>
              <a:buFont typeface="Arial"/>
              <a:buChar char="•"/>
            </a:pPr>
            <a:r>
              <a:rPr lang="en-US" sz="2310">
                <a:solidFill>
                  <a:srgbClr val="FEFEFE"/>
                </a:solidFill>
                <a:latin typeface="DM Sans"/>
              </a:rPr>
              <a:t>Hit the start button to let tabroom staff know.​</a:t>
            </a:r>
          </a:p>
          <a:p>
            <a:pPr marL="498729" indent="-249365" lvl="1">
              <a:lnSpc>
                <a:spcPts val="3234"/>
              </a:lnSpc>
              <a:buFont typeface="Arial"/>
              <a:buChar char="•"/>
            </a:pPr>
            <a:r>
              <a:rPr lang="en-US" sz="2310">
                <a:solidFill>
                  <a:srgbClr val="FEFEFE"/>
                </a:solidFill>
                <a:latin typeface="DM Sans"/>
              </a:rPr>
              <a:t>Start round at the scheduled time.​</a:t>
            </a:r>
          </a:p>
          <a:p>
            <a:pPr marL="498729" indent="-249365" lvl="1">
              <a:lnSpc>
                <a:spcPts val="3234"/>
              </a:lnSpc>
              <a:buFont typeface="Arial"/>
              <a:buChar char="•"/>
            </a:pPr>
            <a:r>
              <a:rPr lang="en-US" sz="2310">
                <a:solidFill>
                  <a:srgbClr val="FEFEFE"/>
                </a:solidFill>
                <a:latin typeface="DM Sans"/>
              </a:rPr>
              <a:t>DO NOT wait until all students are present. Many are double-entered.​</a:t>
            </a:r>
          </a:p>
          <a:p>
            <a:pPr marL="498729" indent="-249365" lvl="1">
              <a:lnSpc>
                <a:spcPts val="3234"/>
              </a:lnSpc>
              <a:buFont typeface="Arial"/>
              <a:buChar char="•"/>
            </a:pPr>
            <a:r>
              <a:rPr lang="en-US" sz="2310">
                <a:solidFill>
                  <a:srgbClr val="FEFEFE"/>
                </a:solidFill>
                <a:latin typeface="DM Sans"/>
              </a:rPr>
              <a:t>If Extemp or Impromptu, they come in one at a time.​</a:t>
            </a:r>
          </a:p>
          <a:p>
            <a:pPr marL="498729" indent="-249365" lvl="1">
              <a:lnSpc>
                <a:spcPts val="3234"/>
              </a:lnSpc>
              <a:buFont typeface="Arial"/>
              <a:buChar char="•"/>
            </a:pPr>
            <a:r>
              <a:rPr lang="en-US" sz="2310">
                <a:solidFill>
                  <a:srgbClr val="FEFEFE"/>
                </a:solidFill>
                <a:latin typeface="DM Sans"/>
              </a:rPr>
              <a:t>Take notes during performances to provide detailed comments to the kids.​</a:t>
            </a:r>
          </a:p>
          <a:p>
            <a:pPr marL="498729" indent="-249365" lvl="1">
              <a:lnSpc>
                <a:spcPts val="3234"/>
              </a:lnSpc>
              <a:buFont typeface="Arial"/>
              <a:buChar char="•"/>
            </a:pPr>
            <a:r>
              <a:rPr lang="en-US" sz="2310">
                <a:solidFill>
                  <a:srgbClr val="FEFEFE"/>
                </a:solidFill>
                <a:latin typeface="DM Sans"/>
              </a:rPr>
              <a:t>Rank performers 1st, 2nd, 3rd, and so on… Write detailed comments!​</a:t>
            </a:r>
          </a:p>
          <a:p>
            <a:pPr algn="l" marL="498729" indent="-249365" lvl="1">
              <a:lnSpc>
                <a:spcPts val="3234"/>
              </a:lnSpc>
              <a:spcBef>
                <a:spcPct val="0"/>
              </a:spcBef>
              <a:buFont typeface="Arial"/>
              <a:buChar char="•"/>
            </a:pPr>
            <a:r>
              <a:rPr lang="en-US" sz="2310">
                <a:solidFill>
                  <a:srgbClr val="FEFEFE"/>
                </a:solidFill>
                <a:latin typeface="DM Sans"/>
              </a:rPr>
              <a:t>If the tournament is using speaker points, the range is 90-100. 100 = awesome, 90 = not so much...</a:t>
            </a:r>
          </a:p>
        </p:txBody>
      </p:sp>
      <p:sp>
        <p:nvSpPr>
          <p:cNvPr name="TextBox 5" id="5"/>
          <p:cNvSpPr txBox="true"/>
          <p:nvPr/>
        </p:nvSpPr>
        <p:spPr>
          <a:xfrm rot="0">
            <a:off x="2406927" y="441226"/>
            <a:ext cx="4939746" cy="554560"/>
          </a:xfrm>
          <a:prstGeom prst="rect">
            <a:avLst/>
          </a:prstGeom>
        </p:spPr>
        <p:txBody>
          <a:bodyPr anchor="t" rtlCol="false" tIns="0" lIns="0" bIns="0" rIns="0">
            <a:spAutoFit/>
          </a:bodyPr>
          <a:lstStyle/>
          <a:p>
            <a:pPr algn="ctr">
              <a:lnSpc>
                <a:spcPts val="4307"/>
              </a:lnSpc>
            </a:pPr>
            <a:r>
              <a:rPr lang="en-US" sz="3916" spc="-39">
                <a:solidFill>
                  <a:srgbClr val="FCFCFD"/>
                </a:solidFill>
                <a:latin typeface="DM Sans Bold"/>
              </a:rPr>
              <a:t>Speech Ballots</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269922" y="1282108"/>
            <a:ext cx="8893288" cy="4897747"/>
          </a:xfrm>
          <a:prstGeom prst="rect">
            <a:avLst/>
          </a:prstGeom>
        </p:spPr>
        <p:txBody>
          <a:bodyPr anchor="t" rtlCol="false" tIns="0" lIns="0" bIns="0" rIns="0">
            <a:spAutoFit/>
          </a:bodyPr>
          <a:lstStyle/>
          <a:p>
            <a:pPr marL="499691" indent="-249845" lvl="1">
              <a:lnSpc>
                <a:spcPts val="3587"/>
              </a:lnSpc>
              <a:buFont typeface="Arial"/>
              <a:buChar char="•"/>
            </a:pPr>
            <a:r>
              <a:rPr lang="en-US" sz="2314">
                <a:solidFill>
                  <a:srgbClr val="FEFEFE"/>
                </a:solidFill>
                <a:latin typeface="DM Sans"/>
              </a:rPr>
              <a:t>World Schools Debate is a three-on-three format. While a given team may consist of five members, only three students from a team participate in a given debate. </a:t>
            </a:r>
          </a:p>
          <a:p>
            <a:pPr marL="499691" indent="-249845" lvl="1">
              <a:lnSpc>
                <a:spcPts val="3587"/>
              </a:lnSpc>
              <a:buFont typeface="Arial"/>
              <a:buChar char="•"/>
            </a:pPr>
            <a:r>
              <a:rPr lang="en-US" sz="2314">
                <a:solidFill>
                  <a:srgbClr val="FEFEFE"/>
                </a:solidFill>
                <a:latin typeface="DM Sans"/>
              </a:rPr>
              <a:t>Resolutions come in two types: prepared motions and impromptu motions. </a:t>
            </a:r>
          </a:p>
          <a:p>
            <a:pPr marL="499691" indent="-249845" lvl="1">
              <a:lnSpc>
                <a:spcPts val="3587"/>
              </a:lnSpc>
              <a:buFont typeface="Arial"/>
              <a:buChar char="•"/>
            </a:pPr>
            <a:r>
              <a:rPr lang="en-US" sz="2314">
                <a:solidFill>
                  <a:srgbClr val="FEFEFE"/>
                </a:solidFill>
                <a:latin typeface="DM Sans"/>
              </a:rPr>
              <a:t>Teams will be assigned one of two sides in each round- either the government team proposing the motion or the opposition team advocating the rejection of the motion. </a:t>
            </a:r>
          </a:p>
          <a:p>
            <a:pPr algn="l" marL="499691" indent="-249845" lvl="1">
              <a:lnSpc>
                <a:spcPts val="3587"/>
              </a:lnSpc>
              <a:buFont typeface="Arial"/>
              <a:buChar char="•"/>
            </a:pPr>
            <a:r>
              <a:rPr lang="en-US" sz="2314">
                <a:solidFill>
                  <a:srgbClr val="FEFEFE"/>
                </a:solidFill>
                <a:latin typeface="DM Sans"/>
              </a:rPr>
              <a:t>Debaters present their position on a topic, refute their opponents, and respond to questions throughout the course of the debate.</a:t>
            </a:r>
            <a:r>
              <a:rPr lang="en-US" sz="2314">
                <a:solidFill>
                  <a:srgbClr val="FEFEFE"/>
                </a:solidFill>
                <a:latin typeface="DM Sans"/>
              </a:rPr>
              <a:t>   </a:t>
            </a:r>
          </a:p>
        </p:txBody>
      </p:sp>
      <p:sp>
        <p:nvSpPr>
          <p:cNvPr name="TextBox 4" id="4"/>
          <p:cNvSpPr txBox="true"/>
          <p:nvPr/>
        </p:nvSpPr>
        <p:spPr>
          <a:xfrm rot="0">
            <a:off x="1039212" y="329415"/>
            <a:ext cx="7675175" cy="596237"/>
          </a:xfrm>
          <a:prstGeom prst="rect">
            <a:avLst/>
          </a:prstGeom>
        </p:spPr>
        <p:txBody>
          <a:bodyPr anchor="t" rtlCol="false" tIns="0" lIns="0" bIns="0" rIns="0">
            <a:spAutoFit/>
          </a:bodyPr>
          <a:lstStyle/>
          <a:p>
            <a:pPr algn="ctr">
              <a:lnSpc>
                <a:spcPts val="4671"/>
              </a:lnSpc>
            </a:pPr>
            <a:r>
              <a:rPr lang="en-US" sz="3992" spc="-39">
                <a:solidFill>
                  <a:srgbClr val="FCFCFD"/>
                </a:solidFill>
                <a:latin typeface="DM Sans Bold"/>
              </a:rPr>
              <a:t>World Schools Debate</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312548" y="943539"/>
            <a:ext cx="9128505" cy="6167747"/>
          </a:xfrm>
          <a:prstGeom prst="rect">
            <a:avLst/>
          </a:prstGeom>
        </p:spPr>
        <p:txBody>
          <a:bodyPr anchor="t" rtlCol="false" tIns="0" lIns="0" bIns="0" rIns="0">
            <a:spAutoFit/>
          </a:bodyPr>
          <a:lstStyle/>
          <a:p>
            <a:pPr marL="434922" indent="-217461" lvl="1">
              <a:lnSpc>
                <a:spcPts val="3122"/>
              </a:lnSpc>
              <a:buFont typeface="Arial"/>
              <a:buChar char="•"/>
            </a:pPr>
            <a:r>
              <a:rPr lang="en-US" sz="2014">
                <a:solidFill>
                  <a:srgbClr val="FEFEFE"/>
                </a:solidFill>
                <a:latin typeface="DM Sans"/>
              </a:rPr>
              <a:t>The motions debated in the world schools debate are either motions or propositions of value or policy.</a:t>
            </a:r>
            <a:r>
              <a:rPr lang="en-US" sz="2014">
                <a:solidFill>
                  <a:srgbClr val="FEFEFE"/>
                </a:solidFill>
                <a:latin typeface="DM Sans"/>
              </a:rPr>
              <a:t> </a:t>
            </a:r>
          </a:p>
          <a:p>
            <a:pPr marL="434922" indent="-217461" lvl="1">
              <a:lnSpc>
                <a:spcPts val="3122"/>
              </a:lnSpc>
              <a:buFont typeface="Arial"/>
              <a:buChar char="•"/>
            </a:pPr>
            <a:r>
              <a:rPr lang="en-US" sz="2014">
                <a:solidFill>
                  <a:srgbClr val="FEFEFE"/>
                </a:solidFill>
                <a:latin typeface="DM Sans"/>
              </a:rPr>
              <a:t>A proposition of value will ask debaters to qualify if the topic of the motion is; good or bad, or has done more harm than good, or is better than some other alternative. </a:t>
            </a:r>
          </a:p>
          <a:p>
            <a:pPr marL="434922" indent="-217461" lvl="1">
              <a:lnSpc>
                <a:spcPts val="3122"/>
              </a:lnSpc>
              <a:buFont typeface="Arial"/>
              <a:buChar char="•"/>
            </a:pPr>
            <a:r>
              <a:rPr lang="en-US" sz="2014">
                <a:solidFill>
                  <a:srgbClr val="FEFEFE"/>
                </a:solidFill>
                <a:latin typeface="DM Sans"/>
              </a:rPr>
              <a:t>A policy motion will ask the debaters to create an actual policy that will improve or solve a certain economic, political, or social situation given in the motion to be debated.</a:t>
            </a:r>
          </a:p>
          <a:p>
            <a:pPr marL="434922" indent="-217461" lvl="1">
              <a:lnSpc>
                <a:spcPts val="3122"/>
              </a:lnSpc>
              <a:buFont typeface="Arial"/>
              <a:buChar char="•"/>
            </a:pPr>
            <a:r>
              <a:rPr lang="en-US" sz="2014">
                <a:solidFill>
                  <a:srgbClr val="FEFEFE"/>
                </a:solidFill>
                <a:latin typeface="DM Sans"/>
              </a:rPr>
              <a:t> The Proposition team will bring forth a reasonable policy that will solve the problem that is given or being discussed in the motion. </a:t>
            </a:r>
          </a:p>
          <a:p>
            <a:pPr marL="434922" indent="-217461" lvl="1">
              <a:lnSpc>
                <a:spcPts val="3122"/>
              </a:lnSpc>
              <a:buFont typeface="Arial"/>
              <a:buChar char="•"/>
            </a:pPr>
            <a:r>
              <a:rPr lang="en-US" sz="2014">
                <a:solidFill>
                  <a:srgbClr val="FEFEFE"/>
                </a:solidFill>
                <a:latin typeface="DM Sans"/>
              </a:rPr>
              <a:t>The Opposition team can choose to engage with the efficacy of the Proposition team’s “model” or “mechanism” that they’ve given to solve the problem, or the Opposition team can offer a solution of their own which they will argue actually solves the problem(s) better than the Proposition team’s mechanism or model.</a:t>
            </a:r>
          </a:p>
          <a:p>
            <a:pPr algn="l" marL="348565" indent="-174282" lvl="1">
              <a:lnSpc>
                <a:spcPts val="2502"/>
              </a:lnSpc>
              <a:buFont typeface="Arial"/>
              <a:buChar char="•"/>
            </a:pPr>
          </a:p>
        </p:txBody>
      </p:sp>
      <p:sp>
        <p:nvSpPr>
          <p:cNvPr name="TextBox 4" id="4"/>
          <p:cNvSpPr txBox="true"/>
          <p:nvPr/>
        </p:nvSpPr>
        <p:spPr>
          <a:xfrm rot="0">
            <a:off x="1039212" y="329415"/>
            <a:ext cx="7675175" cy="596237"/>
          </a:xfrm>
          <a:prstGeom prst="rect">
            <a:avLst/>
          </a:prstGeom>
        </p:spPr>
        <p:txBody>
          <a:bodyPr anchor="t" rtlCol="false" tIns="0" lIns="0" bIns="0" rIns="0">
            <a:spAutoFit/>
          </a:bodyPr>
          <a:lstStyle/>
          <a:p>
            <a:pPr algn="ctr">
              <a:lnSpc>
                <a:spcPts val="4671"/>
              </a:lnSpc>
            </a:pPr>
            <a:r>
              <a:rPr lang="en-US" sz="3992" spc="-39">
                <a:solidFill>
                  <a:srgbClr val="FCFCFD"/>
                </a:solidFill>
                <a:latin typeface="DM Sans Bold"/>
              </a:rPr>
              <a:t>World Schools Debate</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3186618" y="1779111"/>
            <a:ext cx="3397102" cy="4590318"/>
            <a:chOff x="0" y="0"/>
            <a:chExt cx="1923367" cy="2598940"/>
          </a:xfrm>
        </p:grpSpPr>
        <p:sp>
          <p:nvSpPr>
            <p:cNvPr name="Freeform 4" id="4"/>
            <p:cNvSpPr/>
            <p:nvPr/>
          </p:nvSpPr>
          <p:spPr>
            <a:xfrm flipH="false" flipV="false" rot="0">
              <a:off x="0" y="0"/>
              <a:ext cx="1923367" cy="2598940"/>
            </a:xfrm>
            <a:custGeom>
              <a:avLst/>
              <a:gdLst/>
              <a:ahLst/>
              <a:cxnLst/>
              <a:rect r="r" b="b" t="t" l="l"/>
              <a:pathLst>
                <a:path h="2598940" w="1923367">
                  <a:moveTo>
                    <a:pt x="1798906" y="2598940"/>
                  </a:moveTo>
                  <a:lnTo>
                    <a:pt x="124460" y="2598940"/>
                  </a:lnTo>
                  <a:cubicBezTo>
                    <a:pt x="55880" y="2598940"/>
                    <a:pt x="0" y="2543060"/>
                    <a:pt x="0" y="2474480"/>
                  </a:cubicBezTo>
                  <a:lnTo>
                    <a:pt x="0" y="124460"/>
                  </a:lnTo>
                  <a:cubicBezTo>
                    <a:pt x="0" y="55880"/>
                    <a:pt x="55880" y="0"/>
                    <a:pt x="124460" y="0"/>
                  </a:cubicBezTo>
                  <a:lnTo>
                    <a:pt x="1798907" y="0"/>
                  </a:lnTo>
                  <a:cubicBezTo>
                    <a:pt x="1867487" y="0"/>
                    <a:pt x="1923367" y="55880"/>
                    <a:pt x="1923367" y="124460"/>
                  </a:cubicBezTo>
                  <a:lnTo>
                    <a:pt x="1923367" y="2474480"/>
                  </a:lnTo>
                  <a:cubicBezTo>
                    <a:pt x="1923367" y="2543060"/>
                    <a:pt x="1867487" y="2598940"/>
                    <a:pt x="1798907" y="2598940"/>
                  </a:cubicBezTo>
                  <a:close/>
                </a:path>
              </a:pathLst>
            </a:custGeom>
            <a:solidFill>
              <a:srgbClr val="FFFFFF"/>
            </a:solidFill>
          </p:spPr>
        </p:sp>
      </p:grpSp>
      <p:grpSp>
        <p:nvGrpSpPr>
          <p:cNvPr name="Group 5" id="5"/>
          <p:cNvGrpSpPr/>
          <p:nvPr/>
        </p:nvGrpSpPr>
        <p:grpSpPr>
          <a:xfrm rot="-10800000">
            <a:off x="9022080" y="6695437"/>
            <a:ext cx="466807" cy="466807"/>
            <a:chOff x="0" y="0"/>
            <a:chExt cx="622409" cy="622409"/>
          </a:xfrm>
        </p:grpSpPr>
        <p:sp>
          <p:nvSpPr>
            <p:cNvPr name="Freeform 6" id="6"/>
            <p:cNvSpPr/>
            <p:nvPr/>
          </p:nvSpPr>
          <p:spPr>
            <a:xfrm flipH="false" flipV="false" rot="-10800000">
              <a:off x="0" y="0"/>
              <a:ext cx="622409" cy="622409"/>
            </a:xfrm>
            <a:custGeom>
              <a:avLst/>
              <a:gdLst/>
              <a:ahLst/>
              <a:cxnLst/>
              <a:rect r="r" b="b" t="t" l="l"/>
              <a:pathLst>
                <a:path h="622409" w="622409">
                  <a:moveTo>
                    <a:pt x="0" y="0"/>
                  </a:moveTo>
                  <a:lnTo>
                    <a:pt x="622409" y="0"/>
                  </a:lnTo>
                  <a:lnTo>
                    <a:pt x="622409" y="622409"/>
                  </a:lnTo>
                  <a:lnTo>
                    <a:pt x="0" y="6224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52132" y="152132"/>
              <a:ext cx="318145" cy="318145"/>
            </a:xfrm>
            <a:custGeom>
              <a:avLst/>
              <a:gdLst/>
              <a:ahLst/>
              <a:cxnLst/>
              <a:rect r="r" b="b" t="t" l="l"/>
              <a:pathLst>
                <a:path h="318145" w="318145">
                  <a:moveTo>
                    <a:pt x="0" y="0"/>
                  </a:moveTo>
                  <a:lnTo>
                    <a:pt x="318145" y="0"/>
                  </a:lnTo>
                  <a:lnTo>
                    <a:pt x="318145" y="318145"/>
                  </a:lnTo>
                  <a:lnTo>
                    <a:pt x="0" y="318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8" id="8"/>
          <p:cNvSpPr/>
          <p:nvPr/>
        </p:nvSpPr>
        <p:spPr>
          <a:xfrm flipH="false" flipV="false" rot="0">
            <a:off x="1081208" y="1233034"/>
            <a:ext cx="7607922" cy="5929211"/>
          </a:xfrm>
          <a:custGeom>
            <a:avLst/>
            <a:gdLst/>
            <a:ahLst/>
            <a:cxnLst/>
            <a:rect r="r" b="b" t="t" l="l"/>
            <a:pathLst>
              <a:path h="5929211" w="7607922">
                <a:moveTo>
                  <a:pt x="0" y="0"/>
                </a:moveTo>
                <a:lnTo>
                  <a:pt x="7607922" y="0"/>
                </a:lnTo>
                <a:lnTo>
                  <a:pt x="7607922" y="5929210"/>
                </a:lnTo>
                <a:lnTo>
                  <a:pt x="0" y="5929210"/>
                </a:lnTo>
                <a:lnTo>
                  <a:pt x="0" y="0"/>
                </a:lnTo>
                <a:close/>
              </a:path>
            </a:pathLst>
          </a:custGeom>
          <a:blipFill>
            <a:blip r:embed="rId7"/>
            <a:stretch>
              <a:fillRect l="0" t="0" r="0" b="0"/>
            </a:stretch>
          </a:blipFill>
        </p:spPr>
      </p:sp>
      <p:sp>
        <p:nvSpPr>
          <p:cNvPr name="TextBox 9" id="9"/>
          <p:cNvSpPr txBox="true"/>
          <p:nvPr/>
        </p:nvSpPr>
        <p:spPr>
          <a:xfrm rot="0">
            <a:off x="1446262" y="190511"/>
            <a:ext cx="6861075" cy="1071765"/>
          </a:xfrm>
          <a:prstGeom prst="rect">
            <a:avLst/>
          </a:prstGeom>
        </p:spPr>
        <p:txBody>
          <a:bodyPr anchor="t" rtlCol="false" tIns="0" lIns="0" bIns="0" rIns="0">
            <a:spAutoFit/>
          </a:bodyPr>
          <a:lstStyle/>
          <a:p>
            <a:pPr algn="ctr">
              <a:lnSpc>
                <a:spcPts val="4154"/>
              </a:lnSpc>
            </a:pPr>
            <a:r>
              <a:rPr lang="en-US" sz="3994" spc="-39">
                <a:solidFill>
                  <a:srgbClr val="025FCC"/>
                </a:solidFill>
                <a:latin typeface="DM Sans Bold"/>
              </a:rPr>
              <a:t>World Schools Debate</a:t>
            </a:r>
          </a:p>
          <a:p>
            <a:pPr algn="ctr">
              <a:lnSpc>
                <a:spcPts val="4154"/>
              </a:lnSpc>
            </a:pPr>
            <a:r>
              <a:rPr lang="en-US" sz="3994" spc="-39">
                <a:solidFill>
                  <a:srgbClr val="025FCC"/>
                </a:solidFill>
                <a:latin typeface="DM Sans Bold"/>
              </a:rPr>
              <a:t>Cheat Sheet</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3175575" y="965963"/>
            <a:ext cx="3402451" cy="790797"/>
            <a:chOff x="0" y="0"/>
            <a:chExt cx="4536601" cy="1054396"/>
          </a:xfrm>
        </p:grpSpPr>
        <p:sp>
          <p:nvSpPr>
            <p:cNvPr name="Freeform 4" id="4"/>
            <p:cNvSpPr/>
            <p:nvPr/>
          </p:nvSpPr>
          <p:spPr>
            <a:xfrm flipH="false" flipV="false" rot="0">
              <a:off x="0" y="0"/>
              <a:ext cx="1153922" cy="1054396"/>
            </a:xfrm>
            <a:custGeom>
              <a:avLst/>
              <a:gdLst/>
              <a:ahLst/>
              <a:cxnLst/>
              <a:rect r="r" b="b" t="t" l="l"/>
              <a:pathLst>
                <a:path h="1054396" w="1153922">
                  <a:moveTo>
                    <a:pt x="0" y="0"/>
                  </a:moveTo>
                  <a:lnTo>
                    <a:pt x="1153922" y="0"/>
                  </a:lnTo>
                  <a:lnTo>
                    <a:pt x="1153922" y="1054396"/>
                  </a:lnTo>
                  <a:lnTo>
                    <a:pt x="0" y="1054396"/>
                  </a:lnTo>
                  <a:lnTo>
                    <a:pt x="0" y="0"/>
                  </a:lnTo>
                  <a:close/>
                </a:path>
              </a:pathLst>
            </a:custGeom>
            <a:blipFill>
              <a:blip r:embed="rId3"/>
              <a:stretch>
                <a:fillRect l="0" t="0" r="0" b="0"/>
              </a:stretch>
            </a:blipFill>
          </p:spPr>
        </p:sp>
        <p:sp>
          <p:nvSpPr>
            <p:cNvPr name="Freeform 5" id="5"/>
            <p:cNvSpPr/>
            <p:nvPr/>
          </p:nvSpPr>
          <p:spPr>
            <a:xfrm flipH="false" flipV="false" rot="0">
              <a:off x="1859229" y="140183"/>
              <a:ext cx="980259" cy="884015"/>
            </a:xfrm>
            <a:custGeom>
              <a:avLst/>
              <a:gdLst/>
              <a:ahLst/>
              <a:cxnLst/>
              <a:rect r="r" b="b" t="t" l="l"/>
              <a:pathLst>
                <a:path h="884015" w="980259">
                  <a:moveTo>
                    <a:pt x="0" y="0"/>
                  </a:moveTo>
                  <a:lnTo>
                    <a:pt x="980259" y="0"/>
                  </a:lnTo>
                  <a:lnTo>
                    <a:pt x="980259" y="884015"/>
                  </a:lnTo>
                  <a:lnTo>
                    <a:pt x="0" y="884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546470" y="65437"/>
              <a:ext cx="990131" cy="923522"/>
            </a:xfrm>
            <a:custGeom>
              <a:avLst/>
              <a:gdLst/>
              <a:ahLst/>
              <a:cxnLst/>
              <a:rect r="r" b="b" t="t" l="l"/>
              <a:pathLst>
                <a:path h="923522" w="990131">
                  <a:moveTo>
                    <a:pt x="0" y="0"/>
                  </a:moveTo>
                  <a:lnTo>
                    <a:pt x="990131" y="0"/>
                  </a:lnTo>
                  <a:lnTo>
                    <a:pt x="990131" y="923522"/>
                  </a:lnTo>
                  <a:lnTo>
                    <a:pt x="0" y="9235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7" id="7"/>
          <p:cNvSpPr txBox="true"/>
          <p:nvPr/>
        </p:nvSpPr>
        <p:spPr>
          <a:xfrm rot="0">
            <a:off x="365053" y="1990810"/>
            <a:ext cx="9023495" cy="4342894"/>
          </a:xfrm>
          <a:prstGeom prst="rect">
            <a:avLst/>
          </a:prstGeom>
        </p:spPr>
        <p:txBody>
          <a:bodyPr anchor="t" rtlCol="false" tIns="0" lIns="0" bIns="0" rIns="0">
            <a:spAutoFit/>
          </a:bodyPr>
          <a:lstStyle/>
          <a:p>
            <a:pPr marL="468789" indent="-234395" lvl="1">
              <a:lnSpc>
                <a:spcPts val="2909"/>
              </a:lnSpc>
              <a:buFont typeface="Arial"/>
              <a:buChar char="•"/>
            </a:pPr>
            <a:r>
              <a:rPr lang="en-US" sz="2171">
                <a:solidFill>
                  <a:srgbClr val="FEFEFE"/>
                </a:solidFill>
                <a:latin typeface="DM Sans"/>
              </a:rPr>
              <a:t>Policy Debate is a two-on-two debate where an affirmative team proposes a plan, and the negative team argues why that plan should not be adopted.</a:t>
            </a:r>
            <a:r>
              <a:rPr lang="en-US" sz="2171">
                <a:solidFill>
                  <a:srgbClr val="FEFEFE"/>
                </a:solidFill>
                <a:latin typeface="DM Sans"/>
              </a:rPr>
              <a:t> </a:t>
            </a:r>
          </a:p>
          <a:p>
            <a:pPr marL="468789" indent="-234395" lvl="1">
              <a:lnSpc>
                <a:spcPts val="2909"/>
              </a:lnSpc>
              <a:buFont typeface="Arial"/>
              <a:buChar char="•"/>
            </a:pPr>
            <a:r>
              <a:rPr lang="en-US" sz="2171">
                <a:solidFill>
                  <a:srgbClr val="FEFEFE"/>
                </a:solidFill>
                <a:latin typeface="DM Sans"/>
              </a:rPr>
              <a:t>The topic for Policy Debate changes annually, so debaters throughout the course of the year will debate the same topic. </a:t>
            </a:r>
          </a:p>
          <a:p>
            <a:pPr marL="468789" indent="-234395" lvl="1">
              <a:lnSpc>
                <a:spcPts val="2909"/>
              </a:lnSpc>
              <a:buFont typeface="Arial"/>
              <a:buChar char="•"/>
            </a:pPr>
            <a:r>
              <a:rPr lang="en-US" sz="2171">
                <a:solidFill>
                  <a:srgbClr val="FEFEFE"/>
                </a:solidFill>
                <a:latin typeface="DM Sans"/>
              </a:rPr>
              <a:t>One member of each team will perform the ‘first’ speeches, the other the ‘second’ speeches. </a:t>
            </a:r>
          </a:p>
          <a:p>
            <a:pPr marL="468789" indent="-234395" lvl="1">
              <a:lnSpc>
                <a:spcPts val="2909"/>
              </a:lnSpc>
              <a:buFont typeface="Arial"/>
              <a:buChar char="•"/>
            </a:pPr>
            <a:r>
              <a:rPr lang="en-US" sz="2171">
                <a:solidFill>
                  <a:srgbClr val="FEFEFE"/>
                </a:solidFill>
                <a:latin typeface="DM Sans"/>
              </a:rPr>
              <a:t>So the person who reads the 1AC wil also perform the 1AR, for example. </a:t>
            </a:r>
          </a:p>
          <a:p>
            <a:pPr algn="l" marL="468789" indent="-234395" lvl="1">
              <a:lnSpc>
                <a:spcPts val="2909"/>
              </a:lnSpc>
              <a:buFont typeface="Arial"/>
              <a:buChar char="•"/>
            </a:pPr>
            <a:r>
              <a:rPr lang="en-US" sz="2171">
                <a:solidFill>
                  <a:srgbClr val="FEFEFE"/>
                </a:solidFill>
                <a:latin typeface="DM Sans"/>
              </a:rPr>
              <a:t>Note that the debate begins with the affirmative speaking first, and then switches midway through the debate where the negative speaks first, thus giving the affirmative the ability to speak last.</a:t>
            </a:r>
          </a:p>
        </p:txBody>
      </p:sp>
      <p:sp>
        <p:nvSpPr>
          <p:cNvPr name="TextBox 8" id="8"/>
          <p:cNvSpPr txBox="true"/>
          <p:nvPr/>
        </p:nvSpPr>
        <p:spPr>
          <a:xfrm rot="0">
            <a:off x="870302" y="227134"/>
            <a:ext cx="8151778"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Policy Debate</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10800000">
            <a:off x="9022080" y="6682215"/>
            <a:ext cx="448702" cy="448702"/>
            <a:chOff x="0" y="0"/>
            <a:chExt cx="598269" cy="598269"/>
          </a:xfrm>
        </p:grpSpPr>
        <p:sp>
          <p:nvSpPr>
            <p:cNvPr name="Freeform 4" id="4"/>
            <p:cNvSpPr/>
            <p:nvPr/>
          </p:nvSpPr>
          <p:spPr>
            <a:xfrm flipH="false" flipV="false" rot="-10800000">
              <a:off x="0" y="0"/>
              <a:ext cx="598269" cy="598269"/>
            </a:xfrm>
            <a:custGeom>
              <a:avLst/>
              <a:gdLst/>
              <a:ahLst/>
              <a:cxnLst/>
              <a:rect r="r" b="b" t="t" l="l"/>
              <a:pathLst>
                <a:path h="598269" w="598269">
                  <a:moveTo>
                    <a:pt x="0" y="0"/>
                  </a:moveTo>
                  <a:lnTo>
                    <a:pt x="598269" y="0"/>
                  </a:lnTo>
                  <a:lnTo>
                    <a:pt x="598269" y="598269"/>
                  </a:lnTo>
                  <a:lnTo>
                    <a:pt x="0" y="5982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6232" y="146232"/>
              <a:ext cx="305806" cy="305806"/>
            </a:xfrm>
            <a:custGeom>
              <a:avLst/>
              <a:gdLst/>
              <a:ahLst/>
              <a:cxnLst/>
              <a:rect r="r" b="b" t="t" l="l"/>
              <a:pathLst>
                <a:path h="305806" w="305806">
                  <a:moveTo>
                    <a:pt x="0" y="0"/>
                  </a:moveTo>
                  <a:lnTo>
                    <a:pt x="305806" y="0"/>
                  </a:lnTo>
                  <a:lnTo>
                    <a:pt x="305806" y="305806"/>
                  </a:lnTo>
                  <a:lnTo>
                    <a:pt x="0" y="3058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6" id="6"/>
          <p:cNvSpPr/>
          <p:nvPr/>
        </p:nvSpPr>
        <p:spPr>
          <a:xfrm flipH="false" flipV="false" rot="0">
            <a:off x="997233" y="953248"/>
            <a:ext cx="7759134" cy="6082687"/>
          </a:xfrm>
          <a:custGeom>
            <a:avLst/>
            <a:gdLst/>
            <a:ahLst/>
            <a:cxnLst/>
            <a:rect r="r" b="b" t="t" l="l"/>
            <a:pathLst>
              <a:path h="6082687" w="7759134">
                <a:moveTo>
                  <a:pt x="0" y="0"/>
                </a:moveTo>
                <a:lnTo>
                  <a:pt x="7759134" y="0"/>
                </a:lnTo>
                <a:lnTo>
                  <a:pt x="7759134" y="6082687"/>
                </a:lnTo>
                <a:lnTo>
                  <a:pt x="0" y="6082687"/>
                </a:lnTo>
                <a:lnTo>
                  <a:pt x="0" y="0"/>
                </a:lnTo>
                <a:close/>
              </a:path>
            </a:pathLst>
          </a:custGeom>
          <a:blipFill>
            <a:blip r:embed="rId7"/>
            <a:stretch>
              <a:fillRect l="0" t="0" r="0" b="0"/>
            </a:stretch>
          </a:blipFill>
        </p:spPr>
      </p:sp>
      <p:sp>
        <p:nvSpPr>
          <p:cNvPr name="TextBox 7" id="7"/>
          <p:cNvSpPr txBox="true"/>
          <p:nvPr/>
        </p:nvSpPr>
        <p:spPr>
          <a:xfrm rot="0">
            <a:off x="2853179" y="227995"/>
            <a:ext cx="4047243" cy="576905"/>
          </a:xfrm>
          <a:prstGeom prst="rect">
            <a:avLst/>
          </a:prstGeom>
        </p:spPr>
        <p:txBody>
          <a:bodyPr anchor="t" rtlCol="false" tIns="0" lIns="0" bIns="0" rIns="0">
            <a:spAutoFit/>
          </a:bodyPr>
          <a:lstStyle/>
          <a:p>
            <a:pPr algn="ctr">
              <a:lnSpc>
                <a:spcPts val="4584"/>
              </a:lnSpc>
            </a:pPr>
            <a:r>
              <a:rPr lang="en-US" sz="3918" spc="-39">
                <a:solidFill>
                  <a:srgbClr val="025FCC"/>
                </a:solidFill>
                <a:latin typeface="DM Sans Bold"/>
              </a:rPr>
              <a:t>Policy Debate</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3175575" y="965963"/>
            <a:ext cx="3402451" cy="790797"/>
            <a:chOff x="0" y="0"/>
            <a:chExt cx="4536601" cy="1054396"/>
          </a:xfrm>
        </p:grpSpPr>
        <p:sp>
          <p:nvSpPr>
            <p:cNvPr name="Freeform 4" id="4"/>
            <p:cNvSpPr/>
            <p:nvPr/>
          </p:nvSpPr>
          <p:spPr>
            <a:xfrm flipH="false" flipV="false" rot="0">
              <a:off x="0" y="0"/>
              <a:ext cx="1153922" cy="1054396"/>
            </a:xfrm>
            <a:custGeom>
              <a:avLst/>
              <a:gdLst/>
              <a:ahLst/>
              <a:cxnLst/>
              <a:rect r="r" b="b" t="t" l="l"/>
              <a:pathLst>
                <a:path h="1054396" w="1153922">
                  <a:moveTo>
                    <a:pt x="0" y="0"/>
                  </a:moveTo>
                  <a:lnTo>
                    <a:pt x="1153922" y="0"/>
                  </a:lnTo>
                  <a:lnTo>
                    <a:pt x="1153922" y="1054396"/>
                  </a:lnTo>
                  <a:lnTo>
                    <a:pt x="0" y="1054396"/>
                  </a:lnTo>
                  <a:lnTo>
                    <a:pt x="0" y="0"/>
                  </a:lnTo>
                  <a:close/>
                </a:path>
              </a:pathLst>
            </a:custGeom>
            <a:blipFill>
              <a:blip r:embed="rId3"/>
              <a:stretch>
                <a:fillRect l="0" t="0" r="0" b="0"/>
              </a:stretch>
            </a:blipFill>
          </p:spPr>
        </p:sp>
        <p:sp>
          <p:nvSpPr>
            <p:cNvPr name="Freeform 5" id="5"/>
            <p:cNvSpPr/>
            <p:nvPr/>
          </p:nvSpPr>
          <p:spPr>
            <a:xfrm flipH="false" flipV="false" rot="0">
              <a:off x="1859229" y="140183"/>
              <a:ext cx="980259" cy="884015"/>
            </a:xfrm>
            <a:custGeom>
              <a:avLst/>
              <a:gdLst/>
              <a:ahLst/>
              <a:cxnLst/>
              <a:rect r="r" b="b" t="t" l="l"/>
              <a:pathLst>
                <a:path h="884015" w="980259">
                  <a:moveTo>
                    <a:pt x="0" y="0"/>
                  </a:moveTo>
                  <a:lnTo>
                    <a:pt x="980259" y="0"/>
                  </a:lnTo>
                  <a:lnTo>
                    <a:pt x="980259" y="884015"/>
                  </a:lnTo>
                  <a:lnTo>
                    <a:pt x="0" y="884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546470" y="65437"/>
              <a:ext cx="990131" cy="923522"/>
            </a:xfrm>
            <a:custGeom>
              <a:avLst/>
              <a:gdLst/>
              <a:ahLst/>
              <a:cxnLst/>
              <a:rect r="r" b="b" t="t" l="l"/>
              <a:pathLst>
                <a:path h="923522" w="990131">
                  <a:moveTo>
                    <a:pt x="0" y="0"/>
                  </a:moveTo>
                  <a:lnTo>
                    <a:pt x="990131" y="0"/>
                  </a:lnTo>
                  <a:lnTo>
                    <a:pt x="990131" y="923522"/>
                  </a:lnTo>
                  <a:lnTo>
                    <a:pt x="0" y="9235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7" id="7"/>
          <p:cNvSpPr txBox="true"/>
          <p:nvPr/>
        </p:nvSpPr>
        <p:spPr>
          <a:xfrm rot="0">
            <a:off x="365053" y="1794861"/>
            <a:ext cx="9023495" cy="4893354"/>
          </a:xfrm>
          <a:prstGeom prst="rect">
            <a:avLst/>
          </a:prstGeom>
        </p:spPr>
        <p:txBody>
          <a:bodyPr anchor="t" rtlCol="false" tIns="0" lIns="0" bIns="0" rIns="0">
            <a:spAutoFit/>
          </a:bodyPr>
          <a:lstStyle/>
          <a:p>
            <a:pPr marL="468789" indent="-234395" lvl="1">
              <a:lnSpc>
                <a:spcPts val="3843"/>
              </a:lnSpc>
              <a:buFont typeface="Arial"/>
              <a:buChar char="•"/>
            </a:pPr>
            <a:r>
              <a:rPr lang="en-US" sz="2171">
                <a:solidFill>
                  <a:srgbClr val="FEFEFE"/>
                </a:solidFill>
                <a:latin typeface="DM Sans"/>
              </a:rPr>
              <a:t>Big Questions Debate is a debate format that allows students to debate with a partner or as an individual.</a:t>
            </a:r>
            <a:r>
              <a:rPr lang="en-US" sz="2171">
                <a:solidFill>
                  <a:srgbClr val="FEFEFE"/>
                </a:solidFill>
                <a:latin typeface="DM Sans"/>
              </a:rPr>
              <a:t> </a:t>
            </a:r>
          </a:p>
          <a:p>
            <a:pPr marL="468789" indent="-234395" lvl="1">
              <a:lnSpc>
                <a:spcPts val="3843"/>
              </a:lnSpc>
              <a:buFont typeface="Arial"/>
              <a:buChar char="•"/>
            </a:pPr>
            <a:r>
              <a:rPr lang="en-US" sz="2171">
                <a:solidFill>
                  <a:srgbClr val="FEFEFE"/>
                </a:solidFill>
                <a:latin typeface="DM Sans"/>
              </a:rPr>
              <a:t>Debates may be one-on-one, two-on-two, or two-on-one. Topics last all year and concern the intersection of science, philosophy, and religion. </a:t>
            </a:r>
          </a:p>
          <a:p>
            <a:pPr marL="468789" indent="-234395" lvl="1">
              <a:lnSpc>
                <a:spcPts val="3843"/>
              </a:lnSpc>
              <a:buFont typeface="Arial"/>
              <a:buChar char="•"/>
            </a:pPr>
            <a:r>
              <a:rPr lang="en-US" sz="2171">
                <a:solidFill>
                  <a:srgbClr val="FEFEFE"/>
                </a:solidFill>
                <a:latin typeface="DM Sans"/>
              </a:rPr>
              <a:t>Students are assigned a side of the topic before each round and present cases, engage in rebuttal and refutation and participate in a question period.</a:t>
            </a:r>
          </a:p>
          <a:p>
            <a:pPr algn="l" marL="511968" indent="-255984" lvl="1">
              <a:lnSpc>
                <a:spcPts val="4197"/>
              </a:lnSpc>
              <a:buFont typeface="Arial"/>
              <a:buChar char="•"/>
            </a:pPr>
            <a:r>
              <a:rPr lang="en-US" sz="2371">
                <a:solidFill>
                  <a:srgbClr val="FEFEFE"/>
                </a:solidFill>
                <a:latin typeface="DM Sans"/>
              </a:rPr>
              <a:t>Each team is entitled to three minutes of prep time during the round.</a:t>
            </a:r>
          </a:p>
        </p:txBody>
      </p:sp>
      <p:sp>
        <p:nvSpPr>
          <p:cNvPr name="TextBox 8" id="8"/>
          <p:cNvSpPr txBox="true"/>
          <p:nvPr/>
        </p:nvSpPr>
        <p:spPr>
          <a:xfrm rot="0">
            <a:off x="870302" y="227134"/>
            <a:ext cx="8151778"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Big Questions Debate</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10800000">
            <a:off x="9022080" y="6682215"/>
            <a:ext cx="448702" cy="448702"/>
            <a:chOff x="0" y="0"/>
            <a:chExt cx="598269" cy="598269"/>
          </a:xfrm>
        </p:grpSpPr>
        <p:sp>
          <p:nvSpPr>
            <p:cNvPr name="Freeform 4" id="4"/>
            <p:cNvSpPr/>
            <p:nvPr/>
          </p:nvSpPr>
          <p:spPr>
            <a:xfrm flipH="false" flipV="false" rot="-10800000">
              <a:off x="0" y="0"/>
              <a:ext cx="598269" cy="598269"/>
            </a:xfrm>
            <a:custGeom>
              <a:avLst/>
              <a:gdLst/>
              <a:ahLst/>
              <a:cxnLst/>
              <a:rect r="r" b="b" t="t" l="l"/>
              <a:pathLst>
                <a:path h="598269" w="598269">
                  <a:moveTo>
                    <a:pt x="0" y="0"/>
                  </a:moveTo>
                  <a:lnTo>
                    <a:pt x="598269" y="0"/>
                  </a:lnTo>
                  <a:lnTo>
                    <a:pt x="598269" y="598269"/>
                  </a:lnTo>
                  <a:lnTo>
                    <a:pt x="0" y="5982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6232" y="146232"/>
              <a:ext cx="305806" cy="305806"/>
            </a:xfrm>
            <a:custGeom>
              <a:avLst/>
              <a:gdLst/>
              <a:ahLst/>
              <a:cxnLst/>
              <a:rect r="r" b="b" t="t" l="l"/>
              <a:pathLst>
                <a:path h="305806" w="305806">
                  <a:moveTo>
                    <a:pt x="0" y="0"/>
                  </a:moveTo>
                  <a:lnTo>
                    <a:pt x="305806" y="0"/>
                  </a:lnTo>
                  <a:lnTo>
                    <a:pt x="305806" y="305806"/>
                  </a:lnTo>
                  <a:lnTo>
                    <a:pt x="0" y="3058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6" id="6"/>
          <p:cNvSpPr/>
          <p:nvPr/>
        </p:nvSpPr>
        <p:spPr>
          <a:xfrm flipH="false" flipV="false" rot="0">
            <a:off x="1436399" y="930346"/>
            <a:ext cx="6880802" cy="6200570"/>
          </a:xfrm>
          <a:custGeom>
            <a:avLst/>
            <a:gdLst/>
            <a:ahLst/>
            <a:cxnLst/>
            <a:rect r="r" b="b" t="t" l="l"/>
            <a:pathLst>
              <a:path h="6200570" w="6880802">
                <a:moveTo>
                  <a:pt x="0" y="0"/>
                </a:moveTo>
                <a:lnTo>
                  <a:pt x="6880802" y="0"/>
                </a:lnTo>
                <a:lnTo>
                  <a:pt x="6880802" y="6200571"/>
                </a:lnTo>
                <a:lnTo>
                  <a:pt x="0" y="6200571"/>
                </a:lnTo>
                <a:lnTo>
                  <a:pt x="0" y="0"/>
                </a:lnTo>
                <a:close/>
              </a:path>
            </a:pathLst>
          </a:custGeom>
          <a:blipFill>
            <a:blip r:embed="rId7"/>
            <a:stretch>
              <a:fillRect l="0" t="0" r="0" b="0"/>
            </a:stretch>
          </a:blipFill>
        </p:spPr>
      </p:sp>
      <p:sp>
        <p:nvSpPr>
          <p:cNvPr name="TextBox 7" id="7"/>
          <p:cNvSpPr txBox="true"/>
          <p:nvPr/>
        </p:nvSpPr>
        <p:spPr>
          <a:xfrm rot="0">
            <a:off x="2229854" y="239756"/>
            <a:ext cx="5293893" cy="576905"/>
          </a:xfrm>
          <a:prstGeom prst="rect">
            <a:avLst/>
          </a:prstGeom>
        </p:spPr>
        <p:txBody>
          <a:bodyPr anchor="t" rtlCol="false" tIns="0" lIns="0" bIns="0" rIns="0">
            <a:spAutoFit/>
          </a:bodyPr>
          <a:lstStyle/>
          <a:p>
            <a:pPr algn="ctr">
              <a:lnSpc>
                <a:spcPts val="4584"/>
              </a:lnSpc>
            </a:pPr>
            <a:r>
              <a:rPr lang="en-US" sz="3918" spc="-39">
                <a:solidFill>
                  <a:srgbClr val="025FCC"/>
                </a:solidFill>
                <a:latin typeface="DM Sans Bold"/>
              </a:rPr>
              <a:t>Big Questions Debate</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3175575" y="965963"/>
            <a:ext cx="3402451" cy="790797"/>
            <a:chOff x="0" y="0"/>
            <a:chExt cx="4536601" cy="1054396"/>
          </a:xfrm>
        </p:grpSpPr>
        <p:sp>
          <p:nvSpPr>
            <p:cNvPr name="Freeform 4" id="4"/>
            <p:cNvSpPr/>
            <p:nvPr/>
          </p:nvSpPr>
          <p:spPr>
            <a:xfrm flipH="false" flipV="false" rot="0">
              <a:off x="0" y="0"/>
              <a:ext cx="1153922" cy="1054396"/>
            </a:xfrm>
            <a:custGeom>
              <a:avLst/>
              <a:gdLst/>
              <a:ahLst/>
              <a:cxnLst/>
              <a:rect r="r" b="b" t="t" l="l"/>
              <a:pathLst>
                <a:path h="1054396" w="1153922">
                  <a:moveTo>
                    <a:pt x="0" y="0"/>
                  </a:moveTo>
                  <a:lnTo>
                    <a:pt x="1153922" y="0"/>
                  </a:lnTo>
                  <a:lnTo>
                    <a:pt x="1153922" y="1054396"/>
                  </a:lnTo>
                  <a:lnTo>
                    <a:pt x="0" y="1054396"/>
                  </a:lnTo>
                  <a:lnTo>
                    <a:pt x="0" y="0"/>
                  </a:lnTo>
                  <a:close/>
                </a:path>
              </a:pathLst>
            </a:custGeom>
            <a:blipFill>
              <a:blip r:embed="rId3"/>
              <a:stretch>
                <a:fillRect l="0" t="0" r="0" b="0"/>
              </a:stretch>
            </a:blipFill>
          </p:spPr>
        </p:sp>
        <p:sp>
          <p:nvSpPr>
            <p:cNvPr name="Freeform 5" id="5"/>
            <p:cNvSpPr/>
            <p:nvPr/>
          </p:nvSpPr>
          <p:spPr>
            <a:xfrm flipH="false" flipV="false" rot="0">
              <a:off x="1859229" y="140183"/>
              <a:ext cx="980259" cy="884015"/>
            </a:xfrm>
            <a:custGeom>
              <a:avLst/>
              <a:gdLst/>
              <a:ahLst/>
              <a:cxnLst/>
              <a:rect r="r" b="b" t="t" l="l"/>
              <a:pathLst>
                <a:path h="884015" w="980259">
                  <a:moveTo>
                    <a:pt x="0" y="0"/>
                  </a:moveTo>
                  <a:lnTo>
                    <a:pt x="980259" y="0"/>
                  </a:lnTo>
                  <a:lnTo>
                    <a:pt x="980259" y="884015"/>
                  </a:lnTo>
                  <a:lnTo>
                    <a:pt x="0" y="884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546470" y="65437"/>
              <a:ext cx="990131" cy="923522"/>
            </a:xfrm>
            <a:custGeom>
              <a:avLst/>
              <a:gdLst/>
              <a:ahLst/>
              <a:cxnLst/>
              <a:rect r="r" b="b" t="t" l="l"/>
              <a:pathLst>
                <a:path h="923522" w="990131">
                  <a:moveTo>
                    <a:pt x="0" y="0"/>
                  </a:moveTo>
                  <a:lnTo>
                    <a:pt x="990131" y="0"/>
                  </a:lnTo>
                  <a:lnTo>
                    <a:pt x="990131" y="923522"/>
                  </a:lnTo>
                  <a:lnTo>
                    <a:pt x="0" y="92352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7" id="7"/>
          <p:cNvSpPr txBox="true"/>
          <p:nvPr/>
        </p:nvSpPr>
        <p:spPr>
          <a:xfrm rot="0">
            <a:off x="365053" y="1794861"/>
            <a:ext cx="9023495" cy="4824393"/>
          </a:xfrm>
          <a:prstGeom prst="rect">
            <a:avLst/>
          </a:prstGeom>
        </p:spPr>
        <p:txBody>
          <a:bodyPr anchor="t" rtlCol="false" tIns="0" lIns="0" bIns="0" rIns="0">
            <a:spAutoFit/>
          </a:bodyPr>
          <a:lstStyle/>
          <a:p>
            <a:pPr marL="468789" indent="-234395" lvl="1">
              <a:lnSpc>
                <a:spcPts val="3843"/>
              </a:lnSpc>
              <a:buFont typeface="Arial"/>
              <a:buChar char="•"/>
            </a:pPr>
            <a:r>
              <a:rPr lang="en-US" sz="2171">
                <a:solidFill>
                  <a:srgbClr val="FEFEFE"/>
                </a:solidFill>
                <a:latin typeface="DM Sans"/>
              </a:rPr>
              <a:t>Do take notes.​</a:t>
            </a:r>
          </a:p>
          <a:p>
            <a:pPr marL="468789" indent="-234395" lvl="1">
              <a:lnSpc>
                <a:spcPts val="3843"/>
              </a:lnSpc>
              <a:buFont typeface="Arial"/>
              <a:buChar char="•"/>
            </a:pPr>
            <a:r>
              <a:rPr lang="en-US" sz="2171">
                <a:solidFill>
                  <a:srgbClr val="FEFEFE"/>
                </a:solidFill>
                <a:latin typeface="DM Sans"/>
              </a:rPr>
              <a:t>All of us have various thoughts and ideas about the topics. Please do not allow your personal opinions to get in the way of the debate. Students should be debating each other, not the judge’s bias.​</a:t>
            </a:r>
          </a:p>
          <a:p>
            <a:pPr marL="468789" indent="-234395" lvl="1">
              <a:lnSpc>
                <a:spcPts val="3843"/>
              </a:lnSpc>
              <a:buFont typeface="Arial"/>
              <a:buChar char="•"/>
            </a:pPr>
            <a:r>
              <a:rPr lang="en-US" sz="2171">
                <a:solidFill>
                  <a:srgbClr val="FEFEFE"/>
                </a:solidFill>
                <a:latin typeface="DM Sans"/>
              </a:rPr>
              <a:t>Do not penalize kids for things that they have no control over.​</a:t>
            </a:r>
          </a:p>
          <a:p>
            <a:pPr marL="468789" indent="-234395" lvl="1">
              <a:lnSpc>
                <a:spcPts val="3843"/>
              </a:lnSpc>
              <a:buFont typeface="Arial"/>
              <a:buChar char="•"/>
            </a:pPr>
            <a:r>
              <a:rPr lang="en-US" sz="2171">
                <a:solidFill>
                  <a:srgbClr val="FEFEFE"/>
                </a:solidFill>
                <a:latin typeface="DM Sans"/>
              </a:rPr>
              <a:t>Comments should be about arguments, analysis, refutation, weighing, skills in persuasion, conﬁdence, etc.​</a:t>
            </a:r>
          </a:p>
          <a:p>
            <a:pPr algn="l" marL="468789" indent="-234395" lvl="1">
              <a:lnSpc>
                <a:spcPts val="3843"/>
              </a:lnSpc>
              <a:buFont typeface="Arial"/>
              <a:buChar char="•"/>
            </a:pPr>
            <a:r>
              <a:rPr lang="en-US" sz="2171">
                <a:solidFill>
                  <a:srgbClr val="FEFEFE"/>
                </a:solidFill>
                <a:latin typeface="DM Sans"/>
              </a:rPr>
              <a:t>Comments should NOT be about appearance, pitch level of voice, shoes, hair, etc.</a:t>
            </a:r>
          </a:p>
        </p:txBody>
      </p:sp>
      <p:sp>
        <p:nvSpPr>
          <p:cNvPr name="TextBox 8" id="8"/>
          <p:cNvSpPr txBox="true"/>
          <p:nvPr/>
        </p:nvSpPr>
        <p:spPr>
          <a:xfrm rot="0">
            <a:off x="548286" y="309460"/>
            <a:ext cx="8657027" cy="576905"/>
          </a:xfrm>
          <a:prstGeom prst="rect">
            <a:avLst/>
          </a:prstGeom>
        </p:spPr>
        <p:txBody>
          <a:bodyPr anchor="t" rtlCol="false" tIns="0" lIns="0" bIns="0" rIns="0">
            <a:spAutoFit/>
          </a:bodyPr>
          <a:lstStyle/>
          <a:p>
            <a:pPr algn="ctr">
              <a:lnSpc>
                <a:spcPts val="4584"/>
              </a:lnSpc>
            </a:pPr>
            <a:r>
              <a:rPr lang="en-US" sz="3918" spc="-39">
                <a:solidFill>
                  <a:srgbClr val="FCFCFD"/>
                </a:solidFill>
                <a:latin typeface="DM Sans Bold"/>
              </a:rPr>
              <a:t>Final Reminders for Debate Judges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10800000">
            <a:off x="9022080" y="6636604"/>
            <a:ext cx="444687" cy="444687"/>
            <a:chOff x="0" y="0"/>
            <a:chExt cx="592916" cy="592916"/>
          </a:xfrm>
        </p:grpSpPr>
        <p:sp>
          <p:nvSpPr>
            <p:cNvPr name="Freeform 4" id="4"/>
            <p:cNvSpPr/>
            <p:nvPr/>
          </p:nvSpPr>
          <p:spPr>
            <a:xfrm flipH="false" flipV="false" rot="-10800000">
              <a:off x="0" y="0"/>
              <a:ext cx="592916" cy="592916"/>
            </a:xfrm>
            <a:custGeom>
              <a:avLst/>
              <a:gdLst/>
              <a:ahLst/>
              <a:cxnLst/>
              <a:rect r="r" b="b" t="t" l="l"/>
              <a:pathLst>
                <a:path h="592916" w="592916">
                  <a:moveTo>
                    <a:pt x="0" y="0"/>
                  </a:moveTo>
                  <a:lnTo>
                    <a:pt x="592916" y="0"/>
                  </a:lnTo>
                  <a:lnTo>
                    <a:pt x="592916" y="592916"/>
                  </a:lnTo>
                  <a:lnTo>
                    <a:pt x="0" y="5929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4923" y="144923"/>
              <a:ext cx="303070" cy="303070"/>
            </a:xfrm>
            <a:custGeom>
              <a:avLst/>
              <a:gdLst/>
              <a:ahLst/>
              <a:cxnLst/>
              <a:rect r="r" b="b" t="t" l="l"/>
              <a:pathLst>
                <a:path h="303070" w="303070">
                  <a:moveTo>
                    <a:pt x="0" y="0"/>
                  </a:moveTo>
                  <a:lnTo>
                    <a:pt x="303070" y="0"/>
                  </a:lnTo>
                  <a:lnTo>
                    <a:pt x="303070" y="303070"/>
                  </a:lnTo>
                  <a:lnTo>
                    <a:pt x="0" y="3030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6" id="6"/>
          <p:cNvSpPr/>
          <p:nvPr/>
        </p:nvSpPr>
        <p:spPr>
          <a:xfrm flipH="false" flipV="false" rot="0">
            <a:off x="191474" y="1517811"/>
            <a:ext cx="9370651" cy="4279577"/>
          </a:xfrm>
          <a:custGeom>
            <a:avLst/>
            <a:gdLst/>
            <a:ahLst/>
            <a:cxnLst/>
            <a:rect r="r" b="b" t="t" l="l"/>
            <a:pathLst>
              <a:path h="4279577" w="9370651">
                <a:moveTo>
                  <a:pt x="0" y="0"/>
                </a:moveTo>
                <a:lnTo>
                  <a:pt x="9370652" y="0"/>
                </a:lnTo>
                <a:lnTo>
                  <a:pt x="9370652" y="4279578"/>
                </a:lnTo>
                <a:lnTo>
                  <a:pt x="0" y="4279578"/>
                </a:lnTo>
                <a:lnTo>
                  <a:pt x="0" y="0"/>
                </a:lnTo>
                <a:close/>
              </a:path>
            </a:pathLst>
          </a:custGeom>
          <a:blipFill>
            <a:blip r:embed="rId7"/>
            <a:stretch>
              <a:fillRect l="0" t="0" r="0" b="0"/>
            </a:stretch>
          </a:blipFill>
        </p:spPr>
      </p:sp>
      <p:sp>
        <p:nvSpPr>
          <p:cNvPr name="TextBox 7" id="7"/>
          <p:cNvSpPr txBox="true"/>
          <p:nvPr/>
        </p:nvSpPr>
        <p:spPr>
          <a:xfrm rot="0">
            <a:off x="892339" y="469083"/>
            <a:ext cx="7968923" cy="562973"/>
          </a:xfrm>
          <a:prstGeom prst="rect">
            <a:avLst/>
          </a:prstGeom>
        </p:spPr>
        <p:txBody>
          <a:bodyPr anchor="t" rtlCol="false" tIns="0" lIns="0" bIns="0" rIns="0">
            <a:spAutoFit/>
          </a:bodyPr>
          <a:lstStyle/>
          <a:p>
            <a:pPr algn="ctr">
              <a:lnSpc>
                <a:spcPts val="4369"/>
              </a:lnSpc>
            </a:pPr>
            <a:r>
              <a:rPr lang="en-US" sz="3972" spc="-39">
                <a:solidFill>
                  <a:srgbClr val="025FCC"/>
                </a:solidFill>
                <a:latin typeface="DM Sans Bold"/>
              </a:rPr>
              <a:t>Speech Ballot Ranking and Points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0">
            <a:off x="5237165" y="1212574"/>
            <a:ext cx="3518582" cy="4754468"/>
            <a:chOff x="0" y="0"/>
            <a:chExt cx="1923367" cy="2598940"/>
          </a:xfrm>
        </p:grpSpPr>
        <p:sp>
          <p:nvSpPr>
            <p:cNvPr name="Freeform 4" id="4"/>
            <p:cNvSpPr/>
            <p:nvPr/>
          </p:nvSpPr>
          <p:spPr>
            <a:xfrm flipH="false" flipV="false" rot="0">
              <a:off x="0" y="0"/>
              <a:ext cx="1923367" cy="2598940"/>
            </a:xfrm>
            <a:custGeom>
              <a:avLst/>
              <a:gdLst/>
              <a:ahLst/>
              <a:cxnLst/>
              <a:rect r="r" b="b" t="t" l="l"/>
              <a:pathLst>
                <a:path h="2598940" w="1923367">
                  <a:moveTo>
                    <a:pt x="1798906" y="2598940"/>
                  </a:moveTo>
                  <a:lnTo>
                    <a:pt x="124460" y="2598940"/>
                  </a:lnTo>
                  <a:cubicBezTo>
                    <a:pt x="55880" y="2598940"/>
                    <a:pt x="0" y="2543060"/>
                    <a:pt x="0" y="2474480"/>
                  </a:cubicBezTo>
                  <a:lnTo>
                    <a:pt x="0" y="124460"/>
                  </a:lnTo>
                  <a:cubicBezTo>
                    <a:pt x="0" y="55880"/>
                    <a:pt x="55880" y="0"/>
                    <a:pt x="124460" y="0"/>
                  </a:cubicBezTo>
                  <a:lnTo>
                    <a:pt x="1798907" y="0"/>
                  </a:lnTo>
                  <a:cubicBezTo>
                    <a:pt x="1867487" y="0"/>
                    <a:pt x="1923367" y="55880"/>
                    <a:pt x="1923367" y="124460"/>
                  </a:cubicBezTo>
                  <a:lnTo>
                    <a:pt x="1923367" y="2474480"/>
                  </a:lnTo>
                  <a:cubicBezTo>
                    <a:pt x="1923367" y="2543060"/>
                    <a:pt x="1867487" y="2598940"/>
                    <a:pt x="1798907" y="2598940"/>
                  </a:cubicBezTo>
                  <a:close/>
                </a:path>
              </a:pathLst>
            </a:custGeom>
            <a:solidFill>
              <a:srgbClr val="FFFFFF"/>
            </a:solidFill>
          </p:spPr>
        </p:sp>
      </p:grpSp>
      <p:grpSp>
        <p:nvGrpSpPr>
          <p:cNvPr name="Group 5" id="5"/>
          <p:cNvGrpSpPr/>
          <p:nvPr/>
        </p:nvGrpSpPr>
        <p:grpSpPr>
          <a:xfrm rot="-10800000">
            <a:off x="9022080" y="6583680"/>
            <a:ext cx="454248" cy="454248"/>
            <a:chOff x="0" y="0"/>
            <a:chExt cx="605663" cy="605663"/>
          </a:xfrm>
        </p:grpSpPr>
        <p:sp>
          <p:nvSpPr>
            <p:cNvPr name="Freeform 6" id="6"/>
            <p:cNvSpPr/>
            <p:nvPr/>
          </p:nvSpPr>
          <p:spPr>
            <a:xfrm flipH="false" flipV="false" rot="-10800000">
              <a:off x="0" y="0"/>
              <a:ext cx="605663" cy="605663"/>
            </a:xfrm>
            <a:custGeom>
              <a:avLst/>
              <a:gdLst/>
              <a:ahLst/>
              <a:cxnLst/>
              <a:rect r="r" b="b" t="t" l="l"/>
              <a:pathLst>
                <a:path h="605663" w="605663">
                  <a:moveTo>
                    <a:pt x="0" y="0"/>
                  </a:moveTo>
                  <a:lnTo>
                    <a:pt x="605663" y="0"/>
                  </a:lnTo>
                  <a:lnTo>
                    <a:pt x="605663" y="605663"/>
                  </a:lnTo>
                  <a:lnTo>
                    <a:pt x="0" y="60566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48039" y="148039"/>
              <a:ext cx="309586" cy="309586"/>
            </a:xfrm>
            <a:custGeom>
              <a:avLst/>
              <a:gdLst/>
              <a:ahLst/>
              <a:cxnLst/>
              <a:rect r="r" b="b" t="t" l="l"/>
              <a:pathLst>
                <a:path h="309586" w="309586">
                  <a:moveTo>
                    <a:pt x="0" y="0"/>
                  </a:moveTo>
                  <a:lnTo>
                    <a:pt x="309586" y="0"/>
                  </a:lnTo>
                  <a:lnTo>
                    <a:pt x="309586" y="309586"/>
                  </a:lnTo>
                  <a:lnTo>
                    <a:pt x="0" y="3095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8" id="8"/>
          <p:cNvSpPr txBox="true"/>
          <p:nvPr/>
        </p:nvSpPr>
        <p:spPr>
          <a:xfrm rot="0">
            <a:off x="364445" y="959307"/>
            <a:ext cx="9024710" cy="2519446"/>
          </a:xfrm>
          <a:prstGeom prst="rect">
            <a:avLst/>
          </a:prstGeom>
        </p:spPr>
        <p:txBody>
          <a:bodyPr anchor="t" rtlCol="false" tIns="0" lIns="0" bIns="0" rIns="0">
            <a:spAutoFit/>
          </a:bodyPr>
          <a:lstStyle/>
          <a:p>
            <a:pPr marL="444583" indent="-222291" lvl="1">
              <a:lnSpc>
                <a:spcPts val="2882"/>
              </a:lnSpc>
              <a:buFont typeface="Arial"/>
              <a:buChar char="•"/>
            </a:pPr>
            <a:r>
              <a:rPr lang="en-US" sz="2059">
                <a:solidFill>
                  <a:srgbClr val="025FCC"/>
                </a:solidFill>
                <a:latin typeface="DM Sans"/>
              </a:rPr>
              <a:t>Once you log in to live.speechwire.com, this screen will inform you if you have a ballot​</a:t>
            </a:r>
          </a:p>
          <a:p>
            <a:pPr marL="444583" indent="-222291" lvl="1">
              <a:lnSpc>
                <a:spcPts val="2882"/>
              </a:lnSpc>
              <a:buFont typeface="Arial"/>
              <a:buChar char="•"/>
            </a:pPr>
            <a:r>
              <a:rPr lang="en-US" sz="2059">
                <a:solidFill>
                  <a:srgbClr val="025FCC"/>
                </a:solidFill>
                <a:latin typeface="DM Sans"/>
              </a:rPr>
              <a:t>They will layer as the day goes on.​</a:t>
            </a:r>
          </a:p>
          <a:p>
            <a:pPr marL="444583" indent="-222291" lvl="1">
              <a:lnSpc>
                <a:spcPts val="2882"/>
              </a:lnSpc>
              <a:buFont typeface="Arial"/>
              <a:buChar char="•"/>
            </a:pPr>
            <a:r>
              <a:rPr lang="en-US" sz="2059">
                <a:solidFill>
                  <a:srgbClr val="025FCC"/>
                </a:solidFill>
                <a:latin typeface="DM Sans"/>
              </a:rPr>
              <a:t>Click on the link to start; after the round is over, rank your speakers and give points, and save/submit.​</a:t>
            </a:r>
          </a:p>
          <a:p>
            <a:pPr marL="444583" indent="-222291" lvl="1">
              <a:lnSpc>
                <a:spcPts val="2882"/>
              </a:lnSpc>
              <a:buFont typeface="Arial"/>
              <a:buChar char="•"/>
            </a:pPr>
            <a:r>
              <a:rPr lang="en-US" sz="2059">
                <a:solidFill>
                  <a:srgbClr val="025FCC"/>
                </a:solidFill>
                <a:latin typeface="DM Sans"/>
              </a:rPr>
              <a:t>You can revisit your comments section later to add more comments.</a:t>
            </a:r>
          </a:p>
          <a:p>
            <a:pPr algn="l" marL="444583" indent="-222291" lvl="1">
              <a:lnSpc>
                <a:spcPts val="2882"/>
              </a:lnSpc>
              <a:spcBef>
                <a:spcPct val="0"/>
              </a:spcBef>
              <a:buFont typeface="Arial"/>
              <a:buChar char="•"/>
            </a:pPr>
          </a:p>
        </p:txBody>
      </p:sp>
      <p:sp>
        <p:nvSpPr>
          <p:cNvPr name="Freeform 9" id="9"/>
          <p:cNvSpPr/>
          <p:nvPr/>
        </p:nvSpPr>
        <p:spPr>
          <a:xfrm flipH="false" flipV="false" rot="0">
            <a:off x="1304097" y="3308437"/>
            <a:ext cx="7145406" cy="3778461"/>
          </a:xfrm>
          <a:custGeom>
            <a:avLst/>
            <a:gdLst/>
            <a:ahLst/>
            <a:cxnLst/>
            <a:rect r="r" b="b" t="t" l="l"/>
            <a:pathLst>
              <a:path h="3778461" w="7145406">
                <a:moveTo>
                  <a:pt x="0" y="0"/>
                </a:moveTo>
                <a:lnTo>
                  <a:pt x="7145406" y="0"/>
                </a:lnTo>
                <a:lnTo>
                  <a:pt x="7145406" y="3778460"/>
                </a:lnTo>
                <a:lnTo>
                  <a:pt x="0" y="3778460"/>
                </a:lnTo>
                <a:lnTo>
                  <a:pt x="0" y="0"/>
                </a:lnTo>
                <a:close/>
              </a:path>
            </a:pathLst>
          </a:custGeom>
          <a:blipFill>
            <a:blip r:embed="rId7"/>
            <a:stretch>
              <a:fillRect l="0" t="0" r="0" b="0"/>
            </a:stretch>
          </a:blipFill>
        </p:spPr>
      </p:sp>
      <p:sp>
        <p:nvSpPr>
          <p:cNvPr name="TextBox 10" id="10"/>
          <p:cNvSpPr txBox="true"/>
          <p:nvPr/>
        </p:nvSpPr>
        <p:spPr>
          <a:xfrm rot="0">
            <a:off x="489739" y="246652"/>
            <a:ext cx="8896004" cy="564669"/>
          </a:xfrm>
          <a:prstGeom prst="rect">
            <a:avLst/>
          </a:prstGeom>
        </p:spPr>
        <p:txBody>
          <a:bodyPr anchor="t" rtlCol="false" tIns="0" lIns="0" bIns="0" rIns="0">
            <a:spAutoFit/>
          </a:bodyPr>
          <a:lstStyle/>
          <a:p>
            <a:pPr algn="ctr">
              <a:lnSpc>
                <a:spcPts val="4358"/>
              </a:lnSpc>
            </a:pPr>
            <a:r>
              <a:rPr lang="en-US" sz="3962" spc="-39">
                <a:solidFill>
                  <a:srgbClr val="025FCC"/>
                </a:solidFill>
                <a:latin typeface="DM Sans Bold"/>
              </a:rPr>
              <a:t>SpeechWire Speech Judges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19318"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grpSp>
        <p:nvGrpSpPr>
          <p:cNvPr name="Group 3" id="3"/>
          <p:cNvGrpSpPr/>
          <p:nvPr/>
        </p:nvGrpSpPr>
        <p:grpSpPr>
          <a:xfrm rot="-10800000">
            <a:off x="8923572" y="6583680"/>
            <a:ext cx="436071" cy="436071"/>
            <a:chOff x="0" y="0"/>
            <a:chExt cx="581428" cy="581428"/>
          </a:xfrm>
        </p:grpSpPr>
        <p:sp>
          <p:nvSpPr>
            <p:cNvPr name="Freeform 4" id="4"/>
            <p:cNvSpPr/>
            <p:nvPr/>
          </p:nvSpPr>
          <p:spPr>
            <a:xfrm flipH="false" flipV="false" rot="-10800000">
              <a:off x="0" y="0"/>
              <a:ext cx="581428" cy="581428"/>
            </a:xfrm>
            <a:custGeom>
              <a:avLst/>
              <a:gdLst/>
              <a:ahLst/>
              <a:cxnLst/>
              <a:rect r="r" b="b" t="t" l="l"/>
              <a:pathLst>
                <a:path h="581428" w="581428">
                  <a:moveTo>
                    <a:pt x="0" y="0"/>
                  </a:moveTo>
                  <a:lnTo>
                    <a:pt x="581428" y="0"/>
                  </a:lnTo>
                  <a:lnTo>
                    <a:pt x="581428" y="581428"/>
                  </a:lnTo>
                  <a:lnTo>
                    <a:pt x="0" y="5814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2115" y="142115"/>
              <a:ext cx="297197" cy="297197"/>
            </a:xfrm>
            <a:custGeom>
              <a:avLst/>
              <a:gdLst/>
              <a:ahLst/>
              <a:cxnLst/>
              <a:rect r="r" b="b" t="t" l="l"/>
              <a:pathLst>
                <a:path h="297197" w="297197">
                  <a:moveTo>
                    <a:pt x="0" y="0"/>
                  </a:moveTo>
                  <a:lnTo>
                    <a:pt x="297198" y="0"/>
                  </a:lnTo>
                  <a:lnTo>
                    <a:pt x="297198" y="297198"/>
                  </a:lnTo>
                  <a:lnTo>
                    <a:pt x="0" y="2971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6" id="6"/>
          <p:cNvSpPr/>
          <p:nvPr/>
        </p:nvSpPr>
        <p:spPr>
          <a:xfrm flipH="false" flipV="false" rot="0">
            <a:off x="143843" y="1505469"/>
            <a:ext cx="9465914" cy="4304263"/>
          </a:xfrm>
          <a:custGeom>
            <a:avLst/>
            <a:gdLst/>
            <a:ahLst/>
            <a:cxnLst/>
            <a:rect r="r" b="b" t="t" l="l"/>
            <a:pathLst>
              <a:path h="4304263" w="9465914">
                <a:moveTo>
                  <a:pt x="0" y="0"/>
                </a:moveTo>
                <a:lnTo>
                  <a:pt x="9465914" y="0"/>
                </a:lnTo>
                <a:lnTo>
                  <a:pt x="9465914" y="4304262"/>
                </a:lnTo>
                <a:lnTo>
                  <a:pt x="0" y="4304262"/>
                </a:lnTo>
                <a:lnTo>
                  <a:pt x="0" y="0"/>
                </a:lnTo>
                <a:close/>
              </a:path>
            </a:pathLst>
          </a:custGeom>
          <a:blipFill>
            <a:blip r:embed="rId7"/>
            <a:stretch>
              <a:fillRect l="0" t="0" r="0" b="0"/>
            </a:stretch>
          </a:blipFill>
        </p:spPr>
      </p:sp>
      <p:sp>
        <p:nvSpPr>
          <p:cNvPr name="TextBox 7" id="7"/>
          <p:cNvSpPr txBox="true"/>
          <p:nvPr/>
        </p:nvSpPr>
        <p:spPr>
          <a:xfrm rot="0">
            <a:off x="-510159" y="186577"/>
            <a:ext cx="10812554" cy="544943"/>
          </a:xfrm>
          <a:prstGeom prst="rect">
            <a:avLst/>
          </a:prstGeom>
        </p:spPr>
        <p:txBody>
          <a:bodyPr anchor="t" rtlCol="false" tIns="0" lIns="0" bIns="0" rIns="0">
            <a:spAutoFit/>
          </a:bodyPr>
          <a:lstStyle/>
          <a:p>
            <a:pPr algn="ctr">
              <a:lnSpc>
                <a:spcPts val="4299"/>
              </a:lnSpc>
            </a:pPr>
            <a:r>
              <a:rPr lang="en-US" sz="3908" spc="-39">
                <a:solidFill>
                  <a:srgbClr val="025FCC"/>
                </a:solidFill>
                <a:latin typeface="DM Sans Bold"/>
              </a:rPr>
              <a:t>Speech Ballot  Writing Comments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3230880" y="1857087"/>
            <a:ext cx="3308139" cy="4470108"/>
            <a:chOff x="0" y="0"/>
            <a:chExt cx="1923367" cy="2598940"/>
          </a:xfrm>
        </p:grpSpPr>
        <p:sp>
          <p:nvSpPr>
            <p:cNvPr name="Freeform 3" id="3"/>
            <p:cNvSpPr/>
            <p:nvPr/>
          </p:nvSpPr>
          <p:spPr>
            <a:xfrm flipH="false" flipV="false" rot="0">
              <a:off x="0" y="0"/>
              <a:ext cx="1923367" cy="2598940"/>
            </a:xfrm>
            <a:custGeom>
              <a:avLst/>
              <a:gdLst/>
              <a:ahLst/>
              <a:cxnLst/>
              <a:rect r="r" b="b" t="t" l="l"/>
              <a:pathLst>
                <a:path h="2598940" w="1923367">
                  <a:moveTo>
                    <a:pt x="1798906" y="2598940"/>
                  </a:moveTo>
                  <a:lnTo>
                    <a:pt x="124460" y="2598940"/>
                  </a:lnTo>
                  <a:cubicBezTo>
                    <a:pt x="55880" y="2598940"/>
                    <a:pt x="0" y="2543060"/>
                    <a:pt x="0" y="2474480"/>
                  </a:cubicBezTo>
                  <a:lnTo>
                    <a:pt x="0" y="124460"/>
                  </a:lnTo>
                  <a:cubicBezTo>
                    <a:pt x="0" y="55880"/>
                    <a:pt x="55880" y="0"/>
                    <a:pt x="124460" y="0"/>
                  </a:cubicBezTo>
                  <a:lnTo>
                    <a:pt x="1798907" y="0"/>
                  </a:lnTo>
                  <a:cubicBezTo>
                    <a:pt x="1867487" y="0"/>
                    <a:pt x="1923367" y="55880"/>
                    <a:pt x="1923367" y="124460"/>
                  </a:cubicBezTo>
                  <a:lnTo>
                    <a:pt x="1923367" y="2474480"/>
                  </a:lnTo>
                  <a:cubicBezTo>
                    <a:pt x="1923367" y="2543060"/>
                    <a:pt x="1867487" y="2598940"/>
                    <a:pt x="1798907" y="2598940"/>
                  </a:cubicBezTo>
                  <a:close/>
                </a:path>
              </a:pathLst>
            </a:custGeom>
            <a:solidFill>
              <a:srgbClr val="FFFFFF"/>
            </a:solidFill>
          </p:spPr>
        </p:sp>
      </p:grpSp>
      <p:sp>
        <p:nvSpPr>
          <p:cNvPr name="Freeform 4" id="4"/>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5" id="5"/>
          <p:cNvSpPr txBox="true"/>
          <p:nvPr/>
        </p:nvSpPr>
        <p:spPr>
          <a:xfrm rot="0">
            <a:off x="2887730" y="1147917"/>
            <a:ext cx="3978141" cy="406274"/>
          </a:xfrm>
          <a:prstGeom prst="rect">
            <a:avLst/>
          </a:prstGeom>
        </p:spPr>
        <p:txBody>
          <a:bodyPr anchor="t" rtlCol="false" tIns="0" lIns="0" bIns="0" rIns="0">
            <a:spAutoFit/>
          </a:bodyPr>
          <a:lstStyle/>
          <a:p>
            <a:pPr algn="l">
              <a:lnSpc>
                <a:spcPts val="3331"/>
              </a:lnSpc>
              <a:spcBef>
                <a:spcPct val="0"/>
              </a:spcBef>
            </a:pPr>
            <a:r>
              <a:rPr lang="en-US" sz="2379">
                <a:solidFill>
                  <a:srgbClr val="FEFEFE"/>
                </a:solidFill>
                <a:latin typeface="DM Sans Bold"/>
              </a:rPr>
              <a:t>Limited Preparation Events</a:t>
            </a:r>
          </a:p>
        </p:txBody>
      </p:sp>
      <p:sp>
        <p:nvSpPr>
          <p:cNvPr name="TextBox 6" id="6"/>
          <p:cNvSpPr txBox="true"/>
          <p:nvPr/>
        </p:nvSpPr>
        <p:spPr>
          <a:xfrm rot="0">
            <a:off x="2141124" y="420559"/>
            <a:ext cx="5471353" cy="564655"/>
          </a:xfrm>
          <a:prstGeom prst="rect">
            <a:avLst/>
          </a:prstGeom>
        </p:spPr>
        <p:txBody>
          <a:bodyPr anchor="t" rtlCol="false" tIns="0" lIns="0" bIns="0" rIns="0">
            <a:spAutoFit/>
          </a:bodyPr>
          <a:lstStyle/>
          <a:p>
            <a:pPr algn="ctr">
              <a:lnSpc>
                <a:spcPts val="4357"/>
              </a:lnSpc>
            </a:pPr>
            <a:r>
              <a:rPr lang="en-US" sz="3961" spc="-39">
                <a:solidFill>
                  <a:srgbClr val="FCFCFD"/>
                </a:solidFill>
                <a:latin typeface="DM Sans Bold"/>
              </a:rPr>
              <a:t>Speech Events</a:t>
            </a:r>
          </a:p>
        </p:txBody>
      </p:sp>
      <p:sp>
        <p:nvSpPr>
          <p:cNvPr name="TextBox 7" id="7"/>
          <p:cNvSpPr txBox="true"/>
          <p:nvPr/>
        </p:nvSpPr>
        <p:spPr>
          <a:xfrm rot="0">
            <a:off x="2831808" y="1697066"/>
            <a:ext cx="4286229" cy="871348"/>
          </a:xfrm>
          <a:prstGeom prst="rect">
            <a:avLst/>
          </a:prstGeom>
        </p:spPr>
        <p:txBody>
          <a:bodyPr anchor="t" rtlCol="false" tIns="0" lIns="0" bIns="0" rIns="0">
            <a:spAutoFit/>
          </a:bodyPr>
          <a:lstStyle/>
          <a:p>
            <a:pPr marL="513837" indent="-256918" lvl="1">
              <a:lnSpc>
                <a:spcPts val="3569"/>
              </a:lnSpc>
              <a:buFont typeface="Arial"/>
              <a:buChar char="•"/>
            </a:pPr>
            <a:r>
              <a:rPr lang="en-US" sz="2379" spc="-23">
                <a:solidFill>
                  <a:srgbClr val="FCFCFD"/>
                </a:solidFill>
                <a:latin typeface="DM Sans"/>
              </a:rPr>
              <a:t>Extemporaneous Speaking</a:t>
            </a:r>
          </a:p>
          <a:p>
            <a:pPr marL="513837" indent="-256918" lvl="1">
              <a:lnSpc>
                <a:spcPts val="3569"/>
              </a:lnSpc>
              <a:buFont typeface="Arial"/>
              <a:buChar char="•"/>
            </a:pPr>
            <a:r>
              <a:rPr lang="en-US" sz="2379" spc="-23">
                <a:solidFill>
                  <a:srgbClr val="FCFCFD"/>
                </a:solidFill>
                <a:latin typeface="DM Sans"/>
              </a:rPr>
              <a:t>Impromptu</a:t>
            </a:r>
          </a:p>
        </p:txBody>
      </p:sp>
      <p:sp>
        <p:nvSpPr>
          <p:cNvPr name="TextBox 8" id="8"/>
          <p:cNvSpPr txBox="true"/>
          <p:nvPr/>
        </p:nvSpPr>
        <p:spPr>
          <a:xfrm rot="0">
            <a:off x="3686850" y="2730339"/>
            <a:ext cx="2379900" cy="406274"/>
          </a:xfrm>
          <a:prstGeom prst="rect">
            <a:avLst/>
          </a:prstGeom>
        </p:spPr>
        <p:txBody>
          <a:bodyPr anchor="t" rtlCol="false" tIns="0" lIns="0" bIns="0" rIns="0">
            <a:spAutoFit/>
          </a:bodyPr>
          <a:lstStyle/>
          <a:p>
            <a:pPr algn="l">
              <a:lnSpc>
                <a:spcPts val="3331"/>
              </a:lnSpc>
              <a:spcBef>
                <a:spcPct val="0"/>
              </a:spcBef>
            </a:pPr>
            <a:r>
              <a:rPr lang="en-US" sz="2379">
                <a:solidFill>
                  <a:srgbClr val="FEFEFE"/>
                </a:solidFill>
                <a:latin typeface="DM Sans Bold"/>
              </a:rPr>
              <a:t>Rhetoric Events</a:t>
            </a:r>
          </a:p>
        </p:txBody>
      </p:sp>
      <p:sp>
        <p:nvSpPr>
          <p:cNvPr name="TextBox 9" id="9"/>
          <p:cNvSpPr txBox="true"/>
          <p:nvPr/>
        </p:nvSpPr>
        <p:spPr>
          <a:xfrm rot="0">
            <a:off x="2887730" y="3279488"/>
            <a:ext cx="4384351" cy="1319023"/>
          </a:xfrm>
          <a:prstGeom prst="rect">
            <a:avLst/>
          </a:prstGeom>
        </p:spPr>
        <p:txBody>
          <a:bodyPr anchor="t" rtlCol="false" tIns="0" lIns="0" bIns="0" rIns="0">
            <a:spAutoFit/>
          </a:bodyPr>
          <a:lstStyle/>
          <a:p>
            <a:pPr marL="513837" indent="-256918" lvl="1">
              <a:lnSpc>
                <a:spcPts val="3569"/>
              </a:lnSpc>
              <a:buFont typeface="Arial"/>
              <a:buChar char="•"/>
            </a:pPr>
            <a:r>
              <a:rPr lang="en-US" sz="2379" spc="-23">
                <a:solidFill>
                  <a:srgbClr val="FCFCFD"/>
                </a:solidFill>
                <a:latin typeface="DM Sans"/>
              </a:rPr>
              <a:t>After Dinner Speaking (ADS)</a:t>
            </a:r>
          </a:p>
          <a:p>
            <a:pPr marL="513837" indent="-256918" lvl="1">
              <a:lnSpc>
                <a:spcPts val="3569"/>
              </a:lnSpc>
              <a:buFont typeface="Arial"/>
              <a:buChar char="•"/>
            </a:pPr>
            <a:r>
              <a:rPr lang="en-US" sz="2379" spc="-23">
                <a:solidFill>
                  <a:srgbClr val="FCFCFD"/>
                </a:solidFill>
                <a:latin typeface="DM Sans"/>
              </a:rPr>
              <a:t>Informative Speaking</a:t>
            </a:r>
          </a:p>
          <a:p>
            <a:pPr marL="513837" indent="-256918" lvl="1">
              <a:lnSpc>
                <a:spcPts val="3569"/>
              </a:lnSpc>
              <a:buFont typeface="Arial"/>
              <a:buChar char="•"/>
            </a:pPr>
            <a:r>
              <a:rPr lang="en-US" sz="2379" spc="-23">
                <a:solidFill>
                  <a:srgbClr val="FCFCFD"/>
                </a:solidFill>
                <a:latin typeface="DM Sans"/>
              </a:rPr>
              <a:t>Original Oratory</a:t>
            </a:r>
          </a:p>
        </p:txBody>
      </p:sp>
      <p:sp>
        <p:nvSpPr>
          <p:cNvPr name="TextBox 10" id="10"/>
          <p:cNvSpPr txBox="true"/>
          <p:nvPr/>
        </p:nvSpPr>
        <p:spPr>
          <a:xfrm rot="0">
            <a:off x="3276630" y="4760436"/>
            <a:ext cx="3200339" cy="406274"/>
          </a:xfrm>
          <a:prstGeom prst="rect">
            <a:avLst/>
          </a:prstGeom>
        </p:spPr>
        <p:txBody>
          <a:bodyPr anchor="t" rtlCol="false" tIns="0" lIns="0" bIns="0" rIns="0">
            <a:spAutoFit/>
          </a:bodyPr>
          <a:lstStyle/>
          <a:p>
            <a:pPr algn="l">
              <a:lnSpc>
                <a:spcPts val="3331"/>
              </a:lnSpc>
              <a:spcBef>
                <a:spcPct val="0"/>
              </a:spcBef>
            </a:pPr>
            <a:r>
              <a:rPr lang="en-US" sz="2379">
                <a:solidFill>
                  <a:srgbClr val="FEFEFE"/>
                </a:solidFill>
                <a:latin typeface="DM Sans Bold"/>
              </a:rPr>
              <a:t>Interpretation Events</a:t>
            </a:r>
          </a:p>
        </p:txBody>
      </p:sp>
      <p:sp>
        <p:nvSpPr>
          <p:cNvPr name="TextBox 11" id="11"/>
          <p:cNvSpPr txBox="true"/>
          <p:nvPr/>
        </p:nvSpPr>
        <p:spPr>
          <a:xfrm rot="0">
            <a:off x="2993886" y="5309585"/>
            <a:ext cx="3292029" cy="1766698"/>
          </a:xfrm>
          <a:prstGeom prst="rect">
            <a:avLst/>
          </a:prstGeom>
        </p:spPr>
        <p:txBody>
          <a:bodyPr anchor="t" rtlCol="false" tIns="0" lIns="0" bIns="0" rIns="0">
            <a:spAutoFit/>
          </a:bodyPr>
          <a:lstStyle/>
          <a:p>
            <a:pPr marL="513837" indent="-256918" lvl="1">
              <a:lnSpc>
                <a:spcPts val="3569"/>
              </a:lnSpc>
              <a:buFont typeface="Arial"/>
              <a:buChar char="•"/>
            </a:pPr>
            <a:r>
              <a:rPr lang="en-US" sz="2379" spc="-23">
                <a:solidFill>
                  <a:srgbClr val="FCFCFD"/>
                </a:solidFill>
                <a:latin typeface="DM Sans"/>
              </a:rPr>
              <a:t>Dramatic Interp</a:t>
            </a:r>
          </a:p>
          <a:p>
            <a:pPr marL="513837" indent="-256918" lvl="1">
              <a:lnSpc>
                <a:spcPts val="3569"/>
              </a:lnSpc>
              <a:buFont typeface="Arial"/>
              <a:buChar char="•"/>
            </a:pPr>
            <a:r>
              <a:rPr lang="en-US" sz="2379" spc="-23">
                <a:solidFill>
                  <a:srgbClr val="FCFCFD"/>
                </a:solidFill>
                <a:latin typeface="DM Sans"/>
              </a:rPr>
              <a:t>Duo Interp</a:t>
            </a:r>
          </a:p>
          <a:p>
            <a:pPr marL="513837" indent="-256918" lvl="1">
              <a:lnSpc>
                <a:spcPts val="3569"/>
              </a:lnSpc>
              <a:buFont typeface="Arial"/>
              <a:buChar char="•"/>
            </a:pPr>
            <a:r>
              <a:rPr lang="en-US" sz="2379" spc="-23">
                <a:solidFill>
                  <a:srgbClr val="FCFCFD"/>
                </a:solidFill>
                <a:latin typeface="DM Sans"/>
              </a:rPr>
              <a:t>Humorous Interp</a:t>
            </a:r>
          </a:p>
          <a:p>
            <a:pPr marL="513837" indent="-256918" lvl="1">
              <a:lnSpc>
                <a:spcPts val="3569"/>
              </a:lnSpc>
              <a:buFont typeface="Arial"/>
              <a:buChar char="•"/>
            </a:pPr>
            <a:r>
              <a:rPr lang="en-US" sz="2379" spc="-23">
                <a:solidFill>
                  <a:srgbClr val="FCFCFD"/>
                </a:solidFill>
                <a:latin typeface="DM Sans"/>
              </a:rPr>
              <a:t>Program Oral Interp</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767412" y="1706858"/>
            <a:ext cx="8218776" cy="5313426"/>
          </a:xfrm>
          <a:prstGeom prst="rect">
            <a:avLst/>
          </a:prstGeom>
        </p:spPr>
        <p:txBody>
          <a:bodyPr anchor="t" rtlCol="false" tIns="0" lIns="0" bIns="0" rIns="0">
            <a:spAutoFit/>
          </a:bodyPr>
          <a:lstStyle/>
          <a:p>
            <a:pPr marL="498729" indent="-249365" lvl="1">
              <a:lnSpc>
                <a:spcPts val="3234"/>
              </a:lnSpc>
              <a:spcBef>
                <a:spcPct val="0"/>
              </a:spcBef>
              <a:buFont typeface="Arial"/>
              <a:buChar char="•"/>
            </a:pPr>
            <a:r>
              <a:rPr lang="en-US" sz="2310">
                <a:solidFill>
                  <a:srgbClr val="FEFEFE"/>
                </a:solidFill>
                <a:latin typeface="DM Sans"/>
              </a:rPr>
              <a:t> 7 minute speech with 30 seconds grace (NO PENALTY) You should time speech with stop watch on your phone - NOT the wall clock!! Ask the student how they would like you to give time signals.​</a:t>
            </a:r>
          </a:p>
          <a:p>
            <a:pPr marL="498729" indent="-249365" lvl="1">
              <a:lnSpc>
                <a:spcPts val="3234"/>
              </a:lnSpc>
              <a:spcBef>
                <a:spcPct val="0"/>
              </a:spcBef>
              <a:buFont typeface="Arial"/>
              <a:buChar char="•"/>
            </a:pPr>
            <a:r>
              <a:rPr lang="en-US" sz="2310">
                <a:solidFill>
                  <a:srgbClr val="FEFEFE"/>
                </a:solidFill>
                <a:latin typeface="DM Sans"/>
              </a:rPr>
              <a:t>Should answer and analyze a question they received 30 minutes prior​</a:t>
            </a:r>
          </a:p>
          <a:p>
            <a:pPr marL="498729" indent="-249365" lvl="1">
              <a:lnSpc>
                <a:spcPts val="3234"/>
              </a:lnSpc>
              <a:spcBef>
                <a:spcPct val="0"/>
              </a:spcBef>
              <a:buFont typeface="Arial"/>
              <a:buChar char="•"/>
            </a:pPr>
            <a:r>
              <a:rPr lang="en-US" sz="2310">
                <a:solidFill>
                  <a:srgbClr val="FEFEFE"/>
                </a:solidFill>
                <a:latin typeface="DM Sans"/>
              </a:rPr>
              <a:t>Speaking extemporaneously without notes or script​</a:t>
            </a:r>
          </a:p>
          <a:p>
            <a:pPr marL="498729" indent="-249365" lvl="1">
              <a:lnSpc>
                <a:spcPts val="3234"/>
              </a:lnSpc>
              <a:spcBef>
                <a:spcPct val="0"/>
              </a:spcBef>
              <a:buFont typeface="Arial"/>
              <a:buChar char="•"/>
            </a:pPr>
            <a:r>
              <a:rPr lang="en-US" sz="2310">
                <a:solidFill>
                  <a:srgbClr val="FEFEFE"/>
                </a:solidFill>
                <a:latin typeface="DM Sans"/>
              </a:rPr>
              <a:t>They enter one speaker at a time. They may stay and watch after they are ﬁnished, but they do not have to.​</a:t>
            </a:r>
          </a:p>
          <a:p>
            <a:pPr marL="498729" indent="-249365" lvl="1">
              <a:lnSpc>
                <a:spcPts val="3234"/>
              </a:lnSpc>
              <a:spcBef>
                <a:spcPct val="0"/>
              </a:spcBef>
              <a:buFont typeface="Arial"/>
              <a:buChar char="•"/>
            </a:pPr>
            <a:r>
              <a:rPr lang="en-US" sz="2310">
                <a:solidFill>
                  <a:srgbClr val="FEFEFE"/>
                </a:solidFill>
                <a:latin typeface="DM Sans"/>
              </a:rPr>
              <a:t>They should read the question to you before their speech and hand you the prompt (not hold in hand).</a:t>
            </a:r>
          </a:p>
          <a:p>
            <a:pPr>
              <a:lnSpc>
                <a:spcPts val="3234"/>
              </a:lnSpc>
              <a:spcBef>
                <a:spcPct val="0"/>
              </a:spcBef>
            </a:pPr>
          </a:p>
          <a:p>
            <a:pPr algn="ctr">
              <a:lnSpc>
                <a:spcPts val="3234"/>
              </a:lnSpc>
              <a:spcBef>
                <a:spcPct val="0"/>
              </a:spcBef>
            </a:pPr>
          </a:p>
        </p:txBody>
      </p:sp>
      <p:sp>
        <p:nvSpPr>
          <p:cNvPr name="Freeform 4" id="4"/>
          <p:cNvSpPr/>
          <p:nvPr/>
        </p:nvSpPr>
        <p:spPr>
          <a:xfrm flipH="false" flipV="false" rot="0">
            <a:off x="595532" y="731520"/>
            <a:ext cx="1132449" cy="857830"/>
          </a:xfrm>
          <a:custGeom>
            <a:avLst/>
            <a:gdLst/>
            <a:ahLst/>
            <a:cxnLst/>
            <a:rect r="r" b="b" t="t" l="l"/>
            <a:pathLst>
              <a:path h="857830" w="1132449">
                <a:moveTo>
                  <a:pt x="0" y="0"/>
                </a:moveTo>
                <a:lnTo>
                  <a:pt x="1132450" y="0"/>
                </a:lnTo>
                <a:lnTo>
                  <a:pt x="1132450" y="857830"/>
                </a:lnTo>
                <a:lnTo>
                  <a:pt x="0" y="85783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696407" y="266947"/>
            <a:ext cx="8360786" cy="1167617"/>
          </a:xfrm>
          <a:prstGeom prst="rect">
            <a:avLst/>
          </a:prstGeom>
        </p:spPr>
        <p:txBody>
          <a:bodyPr anchor="t" rtlCol="false" tIns="0" lIns="0" bIns="0" rIns="0">
            <a:spAutoFit/>
          </a:bodyPr>
          <a:lstStyle/>
          <a:p>
            <a:pPr algn="ctr">
              <a:lnSpc>
                <a:spcPts val="4634"/>
              </a:lnSpc>
            </a:pPr>
            <a:r>
              <a:rPr lang="en-US" sz="3961" spc="-39">
                <a:solidFill>
                  <a:srgbClr val="FCFCFD"/>
                </a:solidFill>
                <a:latin typeface="DM Sans Bold"/>
              </a:rPr>
              <a:t>Extemporaneous Speaking </a:t>
            </a:r>
          </a:p>
          <a:p>
            <a:pPr algn="ctr">
              <a:lnSpc>
                <a:spcPts val="4634"/>
              </a:lnSpc>
            </a:pPr>
            <a:r>
              <a:rPr lang="en-US" sz="3961" spc="-39">
                <a:solidFill>
                  <a:srgbClr val="FCFCFD"/>
                </a:solidFill>
                <a:latin typeface="DM Sans Bold"/>
              </a:rPr>
              <a:t> What is 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DAF550toDPk</dc:identifier>
  <dcterms:modified xsi:type="dcterms:W3CDTF">2011-08-01T06:04:30Z</dcterms:modified>
  <cp:revision>1</cp:revision>
  <dc:title>FFL Judging  Guide PPT </dc:title>
</cp:coreProperties>
</file>